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79" r:id="rId4"/>
    <p:sldId id="292" r:id="rId5"/>
    <p:sldId id="293" r:id="rId6"/>
    <p:sldId id="294" r:id="rId7"/>
    <p:sldId id="315" r:id="rId8"/>
    <p:sldId id="280" r:id="rId9"/>
    <p:sldId id="284" r:id="rId10"/>
    <p:sldId id="281" r:id="rId11"/>
    <p:sldId id="282" r:id="rId12"/>
    <p:sldId id="285" r:id="rId13"/>
    <p:sldId id="286" r:id="rId14"/>
    <p:sldId id="287" r:id="rId15"/>
    <p:sldId id="277" r:id="rId16"/>
    <p:sldId id="269" r:id="rId17"/>
    <p:sldId id="270" r:id="rId18"/>
    <p:sldId id="288" r:id="rId19"/>
    <p:sldId id="337" r:id="rId20"/>
    <p:sldId id="327" r:id="rId21"/>
    <p:sldId id="273" r:id="rId22"/>
    <p:sldId id="274" r:id="rId23"/>
    <p:sldId id="275" r:id="rId24"/>
    <p:sldId id="324" r:id="rId25"/>
    <p:sldId id="325" r:id="rId26"/>
    <p:sldId id="276" r:id="rId27"/>
    <p:sldId id="295" r:id="rId28"/>
    <p:sldId id="290" r:id="rId29"/>
    <p:sldId id="283" r:id="rId30"/>
    <p:sldId id="304" r:id="rId31"/>
    <p:sldId id="300" r:id="rId32"/>
    <p:sldId id="323" r:id="rId33"/>
    <p:sldId id="340" r:id="rId34"/>
    <p:sldId id="351" r:id="rId35"/>
    <p:sldId id="349" r:id="rId36"/>
    <p:sldId id="307" r:id="rId37"/>
    <p:sldId id="271" r:id="rId38"/>
    <p:sldId id="331" r:id="rId39"/>
    <p:sldId id="348" r:id="rId40"/>
    <p:sldId id="296" r:id="rId41"/>
    <p:sldId id="267" r:id="rId42"/>
    <p:sldId id="352" r:id="rId43"/>
    <p:sldId id="354" r:id="rId44"/>
    <p:sldId id="317" r:id="rId45"/>
    <p:sldId id="338" r:id="rId46"/>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60054" autoAdjust="0"/>
  </p:normalViewPr>
  <p:slideViewPr>
    <p:cSldViewPr>
      <p:cViewPr varScale="1">
        <p:scale>
          <a:sx n="70" d="100"/>
          <a:sy n="70" d="100"/>
        </p:scale>
        <p:origin x="2568" y="365"/>
      </p:cViewPr>
      <p:guideLst>
        <p:guide orient="horz" pos="2160"/>
        <p:guide pos="2880"/>
      </p:guideLst>
    </p:cSldViewPr>
  </p:slideViewPr>
  <p:notesTextViewPr>
    <p:cViewPr>
      <p:scale>
        <a:sx n="3" d="2"/>
        <a:sy n="3" d="2"/>
      </p:scale>
      <p:origin x="0" y="0"/>
    </p:cViewPr>
  </p:notesTextViewPr>
  <p:sorterViewPr>
    <p:cViewPr>
      <p:scale>
        <a:sx n="100" d="100"/>
        <a:sy n="100" d="100"/>
      </p:scale>
      <p:origin x="0" y="-9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ila.seaton\AppData\Local\Microsoft\Windows\INetCache\Content.Outlook\ZJ1E9YAZ\Concordance%20of%20Strep%20muta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hpaeqadfile01\jdrive\Bacteriology\PROJECT%20WORK\Turn%20around%20Times%20in%20GB%20April%202014-January%202015\355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i="1" dirty="0"/>
              <a:t>Streptococcus </a:t>
            </a:r>
            <a:r>
              <a:rPr lang="en-GB" i="1" dirty="0" err="1"/>
              <a:t>mutans</a:t>
            </a:r>
            <a:r>
              <a:rPr lang="en-GB" i="1" dirty="0"/>
              <a:t> </a:t>
            </a:r>
            <a:r>
              <a:rPr lang="en-GB" dirty="0"/>
              <a:t>concordance of correct result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353334305434044E-2"/>
          <c:y val="0.11364434787565605"/>
          <c:w val="0.8956713570525906"/>
          <c:h val="0.74678355673335295"/>
        </c:manualLayout>
      </c:layout>
      <c:bar3DChart>
        <c:barDir val="col"/>
        <c:grouping val="stacked"/>
        <c:varyColors val="0"/>
        <c:ser>
          <c:idx val="0"/>
          <c:order val="0"/>
          <c:spPr>
            <a:solidFill>
              <a:srgbClr val="00B0F0"/>
            </a:solidFill>
            <a:ln>
              <a:noFill/>
            </a:ln>
            <a:effectLst/>
            <a:sp3d/>
          </c:spPr>
          <c:invertIfNegative val="0"/>
          <c:dLbls>
            <c:spPr>
              <a:solidFill>
                <a:srgbClr val="FFFF0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Sheet1!$A$3:$A$5</c:f>
              <c:numCache>
                <c:formatCode>General</c:formatCode>
                <c:ptCount val="3"/>
                <c:pt idx="0">
                  <c:v>2011</c:v>
                </c:pt>
                <c:pt idx="1">
                  <c:v>2017</c:v>
                </c:pt>
                <c:pt idx="2">
                  <c:v>2021</c:v>
                </c:pt>
              </c:numCache>
            </c:numRef>
          </c:cat>
          <c:val>
            <c:numRef>
              <c:f>Sheet1!$B$3:$B$5</c:f>
              <c:numCache>
                <c:formatCode>General</c:formatCode>
                <c:ptCount val="3"/>
                <c:pt idx="0">
                  <c:v>64</c:v>
                </c:pt>
                <c:pt idx="1">
                  <c:v>91</c:v>
                </c:pt>
                <c:pt idx="2">
                  <c:v>57</c:v>
                </c:pt>
              </c:numCache>
            </c:numRef>
          </c:val>
          <c:extLst>
            <c:ext xmlns:c16="http://schemas.microsoft.com/office/drawing/2014/chart" uri="{C3380CC4-5D6E-409C-BE32-E72D297353CC}">
              <c16:uniqueId val="{00000000-7703-4ED9-B1A5-0BAB3F88E8E5}"/>
            </c:ext>
          </c:extLst>
        </c:ser>
        <c:dLbls>
          <c:showLegendKey val="0"/>
          <c:showVal val="1"/>
          <c:showCatName val="0"/>
          <c:showSerName val="0"/>
          <c:showPercent val="0"/>
          <c:showBubbleSize val="0"/>
        </c:dLbls>
        <c:gapWidth val="150"/>
        <c:shape val="box"/>
        <c:axId val="361882040"/>
        <c:axId val="361885960"/>
        <c:axId val="0"/>
      </c:bar3DChart>
      <c:catAx>
        <c:axId val="3618820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Year distributed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885960"/>
        <c:crosses val="autoZero"/>
        <c:auto val="1"/>
        <c:lblAlgn val="ctr"/>
        <c:lblOffset val="100"/>
        <c:noMultiLvlLbl val="0"/>
      </c:catAx>
      <c:valAx>
        <c:axId val="361885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concordance</a:t>
                </a:r>
              </a:p>
            </c:rich>
          </c:tx>
          <c:layout>
            <c:manualLayout>
              <c:xMode val="edge"/>
              <c:yMode val="edge"/>
              <c:x val="0"/>
              <c:y val="0.3041686169660565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882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[3554.xls]Sheet7!PivotTable26</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
        <c:idx val="68"/>
        <c:marker>
          <c:symbol val="none"/>
        </c:marker>
      </c:pivotFmt>
      <c:pivotFmt>
        <c:idx val="69"/>
        <c:marker>
          <c:symbol val="none"/>
        </c:marker>
      </c:pivotFmt>
      <c:pivotFmt>
        <c:idx val="70"/>
        <c:marker>
          <c:symbol val="none"/>
        </c:marker>
      </c:pivotFmt>
      <c:pivotFmt>
        <c:idx val="71"/>
        <c:marker>
          <c:symbol val="none"/>
        </c:marker>
      </c:pivotFmt>
      <c:pivotFmt>
        <c:idx val="72"/>
        <c:marker>
          <c:symbol val="none"/>
        </c:marker>
      </c:pivotFmt>
      <c:pivotFmt>
        <c:idx val="73"/>
        <c:marker>
          <c:symbol val="none"/>
        </c:marker>
      </c:pivotFmt>
      <c:pivotFmt>
        <c:idx val="74"/>
        <c:marker>
          <c:symbol val="none"/>
        </c:marker>
      </c:pivotFmt>
      <c:pivotFmt>
        <c:idx val="75"/>
        <c:marker>
          <c:symbol val="none"/>
        </c:marker>
      </c:pivotFmt>
      <c:pivotFmt>
        <c:idx val="76"/>
        <c:marker>
          <c:symbol val="none"/>
        </c:marker>
      </c:pivotFmt>
      <c:pivotFmt>
        <c:idx val="77"/>
        <c:marker>
          <c:symbol val="none"/>
        </c:marker>
      </c:pivotFmt>
      <c:pivotFmt>
        <c:idx val="78"/>
        <c:marker>
          <c:symbol val="none"/>
        </c:marker>
      </c:pivotFmt>
      <c:pivotFmt>
        <c:idx val="79"/>
        <c:marker>
          <c:symbol val="none"/>
        </c:marker>
      </c:pivotFmt>
      <c:pivotFmt>
        <c:idx val="80"/>
        <c:marker>
          <c:symbol val="none"/>
        </c:marker>
      </c:pivotFmt>
      <c:pivotFmt>
        <c:idx val="81"/>
        <c:marker>
          <c:symbol val="none"/>
        </c:marker>
      </c:pivotFmt>
      <c:pivotFmt>
        <c:idx val="82"/>
        <c:marker>
          <c:symbol val="none"/>
        </c:marker>
      </c:pivotFmt>
      <c:pivotFmt>
        <c:idx val="83"/>
        <c:marker>
          <c:symbol val="none"/>
        </c:marker>
      </c:pivotFmt>
      <c:pivotFmt>
        <c:idx val="84"/>
        <c:marker>
          <c:symbol val="none"/>
        </c:marker>
      </c:pivotFmt>
      <c:pivotFmt>
        <c:idx val="85"/>
        <c:marker>
          <c:symbol val="none"/>
        </c:marker>
      </c:pivotFmt>
      <c:pivotFmt>
        <c:idx val="86"/>
        <c:marker>
          <c:symbol val="none"/>
        </c:marker>
      </c:pivotFmt>
      <c:pivotFmt>
        <c:idx val="87"/>
        <c:marker>
          <c:symbol val="none"/>
        </c:marker>
      </c:pivotFmt>
      <c:pivotFmt>
        <c:idx val="88"/>
        <c:marker>
          <c:symbol val="none"/>
        </c:marker>
      </c:pivotFmt>
      <c:pivotFmt>
        <c:idx val="89"/>
        <c:marker>
          <c:symbol val="none"/>
        </c:marker>
      </c:pivotFmt>
      <c:pivotFmt>
        <c:idx val="90"/>
        <c:marker>
          <c:symbol val="none"/>
        </c:marker>
      </c:pivotFmt>
      <c:pivotFmt>
        <c:idx val="91"/>
        <c:marker>
          <c:symbol val="none"/>
        </c:marker>
      </c:pivotFmt>
      <c:pivotFmt>
        <c:idx val="92"/>
        <c:marker>
          <c:symbol val="none"/>
        </c:marker>
      </c:pivotFmt>
      <c:pivotFmt>
        <c:idx val="93"/>
        <c:marker>
          <c:symbol val="none"/>
        </c:marker>
      </c:pivotFmt>
      <c:pivotFmt>
        <c:idx val="94"/>
        <c:marker>
          <c:symbol val="none"/>
        </c:marker>
      </c:pivotFmt>
      <c:pivotFmt>
        <c:idx val="95"/>
        <c:marker>
          <c:symbol val="none"/>
        </c:marker>
      </c:pivotFmt>
      <c:pivotFmt>
        <c:idx val="96"/>
        <c:marker>
          <c:symbol val="none"/>
        </c:marker>
      </c:pivotFmt>
      <c:pivotFmt>
        <c:idx val="97"/>
        <c:marker>
          <c:symbol val="none"/>
        </c:marker>
      </c:pivotFmt>
      <c:pivotFmt>
        <c:idx val="98"/>
        <c:marker>
          <c:symbol val="none"/>
        </c:marker>
      </c:pivotFmt>
      <c:pivotFmt>
        <c:idx val="99"/>
        <c:marker>
          <c:symbol val="none"/>
        </c:marker>
      </c:pivotFmt>
      <c:pivotFmt>
        <c:idx val="100"/>
        <c:marker>
          <c:symbol val="none"/>
        </c:marker>
      </c:pivotFmt>
      <c:pivotFmt>
        <c:idx val="101"/>
        <c:marker>
          <c:symbol val="none"/>
        </c:marker>
      </c:pivotFmt>
      <c:pivotFmt>
        <c:idx val="102"/>
        <c:marker>
          <c:symbol val="none"/>
        </c:marker>
      </c:pivotFmt>
      <c:pivotFmt>
        <c:idx val="103"/>
        <c:marker>
          <c:symbol val="none"/>
        </c:marker>
      </c:pivotFmt>
      <c:pivotFmt>
        <c:idx val="104"/>
        <c:marker>
          <c:symbol val="none"/>
        </c:marker>
      </c:pivotFmt>
    </c:pivotFmts>
    <c:plotArea>
      <c:layout/>
      <c:barChart>
        <c:barDir val="col"/>
        <c:grouping val="stacked"/>
        <c:varyColors val="0"/>
        <c:ser>
          <c:idx val="0"/>
          <c:order val="0"/>
          <c:tx>
            <c:strRef>
              <c:f>Sheet7!$B$3:$B$4</c:f>
              <c:strCache>
                <c:ptCount val="1"/>
                <c:pt idx="0">
                  <c:v>AE</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Sheet7!$B$5:$B$11</c:f>
              <c:numCache>
                <c:formatCode>General</c:formatCode>
                <c:ptCount val="6"/>
                <c:pt idx="2">
                  <c:v>1</c:v>
                </c:pt>
                <c:pt idx="4">
                  <c:v>1</c:v>
                </c:pt>
              </c:numCache>
            </c:numRef>
          </c:val>
          <c:extLst>
            <c:ext xmlns:c16="http://schemas.microsoft.com/office/drawing/2014/chart" uri="{C3380CC4-5D6E-409C-BE32-E72D297353CC}">
              <c16:uniqueId val="{00000000-B838-4ABE-95C1-63E15E347C3D}"/>
            </c:ext>
          </c:extLst>
        </c:ser>
        <c:ser>
          <c:idx val="1"/>
          <c:order val="1"/>
          <c:tx>
            <c:strRef>
              <c:f>Sheet7!$C$3:$C$4</c:f>
              <c:strCache>
                <c:ptCount val="1"/>
                <c:pt idx="0">
                  <c:v>AT</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Sheet7!$C$5:$C$11</c:f>
              <c:numCache>
                <c:formatCode>General</c:formatCode>
                <c:ptCount val="6"/>
                <c:pt idx="0">
                  <c:v>1</c:v>
                </c:pt>
                <c:pt idx="1">
                  <c:v>8</c:v>
                </c:pt>
                <c:pt idx="2">
                  <c:v>14</c:v>
                </c:pt>
                <c:pt idx="3">
                  <c:v>1</c:v>
                </c:pt>
                <c:pt idx="4">
                  <c:v>13</c:v>
                </c:pt>
                <c:pt idx="5">
                  <c:v>4</c:v>
                </c:pt>
              </c:numCache>
            </c:numRef>
          </c:val>
          <c:extLst>
            <c:ext xmlns:c16="http://schemas.microsoft.com/office/drawing/2014/chart" uri="{C3380CC4-5D6E-409C-BE32-E72D297353CC}">
              <c16:uniqueId val="{00000001-B838-4ABE-95C1-63E15E347C3D}"/>
            </c:ext>
          </c:extLst>
        </c:ser>
        <c:ser>
          <c:idx val="2"/>
          <c:order val="2"/>
          <c:tx>
            <c:strRef>
              <c:f>Sheet7!$D$3:$D$4</c:f>
              <c:strCache>
                <c:ptCount val="1"/>
                <c:pt idx="0">
                  <c:v>BE</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Sheet7!$D$5:$D$11</c:f>
              <c:numCache>
                <c:formatCode>General</c:formatCode>
                <c:ptCount val="6"/>
                <c:pt idx="2">
                  <c:v>4</c:v>
                </c:pt>
                <c:pt idx="5">
                  <c:v>2</c:v>
                </c:pt>
              </c:numCache>
            </c:numRef>
          </c:val>
          <c:extLst>
            <c:ext xmlns:c16="http://schemas.microsoft.com/office/drawing/2014/chart" uri="{C3380CC4-5D6E-409C-BE32-E72D297353CC}">
              <c16:uniqueId val="{00000002-B838-4ABE-95C1-63E15E347C3D}"/>
            </c:ext>
          </c:extLst>
        </c:ser>
        <c:ser>
          <c:idx val="3"/>
          <c:order val="3"/>
          <c:tx>
            <c:strRef>
              <c:f>Sheet7!$E$3:$E$4</c:f>
              <c:strCache>
                <c:ptCount val="1"/>
                <c:pt idx="0">
                  <c:v>CH</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Sheet7!$E$5:$E$11</c:f>
              <c:numCache>
                <c:formatCode>General</c:formatCode>
                <c:ptCount val="6"/>
                <c:pt idx="2">
                  <c:v>11</c:v>
                </c:pt>
                <c:pt idx="3">
                  <c:v>7</c:v>
                </c:pt>
                <c:pt idx="4">
                  <c:v>2</c:v>
                </c:pt>
                <c:pt idx="5">
                  <c:v>3</c:v>
                </c:pt>
              </c:numCache>
            </c:numRef>
          </c:val>
          <c:extLst>
            <c:ext xmlns:c16="http://schemas.microsoft.com/office/drawing/2014/chart" uri="{C3380CC4-5D6E-409C-BE32-E72D297353CC}">
              <c16:uniqueId val="{00000003-B838-4ABE-95C1-63E15E347C3D}"/>
            </c:ext>
          </c:extLst>
        </c:ser>
        <c:ser>
          <c:idx val="4"/>
          <c:order val="4"/>
          <c:tx>
            <c:strRef>
              <c:f>Sheet7!$F$3:$F$4</c:f>
              <c:strCache>
                <c:ptCount val="1"/>
                <c:pt idx="0">
                  <c:v>DK</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Sheet7!$F$5:$F$11</c:f>
              <c:numCache>
                <c:formatCode>General</c:formatCode>
                <c:ptCount val="6"/>
                <c:pt idx="1">
                  <c:v>1</c:v>
                </c:pt>
                <c:pt idx="2">
                  <c:v>2</c:v>
                </c:pt>
                <c:pt idx="4">
                  <c:v>6</c:v>
                </c:pt>
                <c:pt idx="5">
                  <c:v>4</c:v>
                </c:pt>
              </c:numCache>
            </c:numRef>
          </c:val>
          <c:extLst>
            <c:ext xmlns:c16="http://schemas.microsoft.com/office/drawing/2014/chart" uri="{C3380CC4-5D6E-409C-BE32-E72D297353CC}">
              <c16:uniqueId val="{00000004-B838-4ABE-95C1-63E15E347C3D}"/>
            </c:ext>
          </c:extLst>
        </c:ser>
        <c:ser>
          <c:idx val="5"/>
          <c:order val="5"/>
          <c:tx>
            <c:strRef>
              <c:f>Sheet7!$G$3:$G$4</c:f>
              <c:strCache>
                <c:ptCount val="1"/>
                <c:pt idx="0">
                  <c:v>EG</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Sheet7!$G$5:$G$11</c:f>
              <c:numCache>
                <c:formatCode>General</c:formatCode>
                <c:ptCount val="6"/>
                <c:pt idx="5">
                  <c:v>1</c:v>
                </c:pt>
              </c:numCache>
            </c:numRef>
          </c:val>
          <c:extLst>
            <c:ext xmlns:c16="http://schemas.microsoft.com/office/drawing/2014/chart" uri="{C3380CC4-5D6E-409C-BE32-E72D297353CC}">
              <c16:uniqueId val="{00000005-B838-4ABE-95C1-63E15E347C3D}"/>
            </c:ext>
          </c:extLst>
        </c:ser>
        <c:ser>
          <c:idx val="6"/>
          <c:order val="6"/>
          <c:tx>
            <c:strRef>
              <c:f>Sheet7!$H$3:$H$4</c:f>
              <c:strCache>
                <c:ptCount val="1"/>
                <c:pt idx="0">
                  <c:v>FI</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Sheet7!$H$5:$H$11</c:f>
              <c:numCache>
                <c:formatCode>General</c:formatCode>
                <c:ptCount val="6"/>
                <c:pt idx="1">
                  <c:v>5</c:v>
                </c:pt>
                <c:pt idx="2">
                  <c:v>1</c:v>
                </c:pt>
                <c:pt idx="3">
                  <c:v>4</c:v>
                </c:pt>
                <c:pt idx="4">
                  <c:v>5</c:v>
                </c:pt>
                <c:pt idx="5">
                  <c:v>1</c:v>
                </c:pt>
              </c:numCache>
            </c:numRef>
          </c:val>
          <c:extLst>
            <c:ext xmlns:c16="http://schemas.microsoft.com/office/drawing/2014/chart" uri="{C3380CC4-5D6E-409C-BE32-E72D297353CC}">
              <c16:uniqueId val="{00000006-B838-4ABE-95C1-63E15E347C3D}"/>
            </c:ext>
          </c:extLst>
        </c:ser>
        <c:ser>
          <c:idx val="7"/>
          <c:order val="7"/>
          <c:tx>
            <c:strRef>
              <c:f>Sheet7!$I$3:$I$4</c:f>
              <c:strCache>
                <c:ptCount val="1"/>
                <c:pt idx="0">
                  <c:v>GI</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Sheet7!$I$5:$I$11</c:f>
              <c:numCache>
                <c:formatCode>General</c:formatCode>
                <c:ptCount val="6"/>
                <c:pt idx="1">
                  <c:v>1</c:v>
                </c:pt>
              </c:numCache>
            </c:numRef>
          </c:val>
          <c:extLst>
            <c:ext xmlns:c16="http://schemas.microsoft.com/office/drawing/2014/chart" uri="{C3380CC4-5D6E-409C-BE32-E72D297353CC}">
              <c16:uniqueId val="{00000007-B838-4ABE-95C1-63E15E347C3D}"/>
            </c:ext>
          </c:extLst>
        </c:ser>
        <c:ser>
          <c:idx val="8"/>
          <c:order val="8"/>
          <c:tx>
            <c:strRef>
              <c:f>Sheet7!$J$3:$J$4</c:f>
              <c:strCache>
                <c:ptCount val="1"/>
                <c:pt idx="0">
                  <c:v>GR</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Sheet7!$J$5:$J$11</c:f>
              <c:numCache>
                <c:formatCode>General</c:formatCode>
                <c:ptCount val="6"/>
                <c:pt idx="2">
                  <c:v>1</c:v>
                </c:pt>
                <c:pt idx="3">
                  <c:v>1</c:v>
                </c:pt>
                <c:pt idx="4">
                  <c:v>5</c:v>
                </c:pt>
                <c:pt idx="5">
                  <c:v>2</c:v>
                </c:pt>
              </c:numCache>
            </c:numRef>
          </c:val>
          <c:extLst>
            <c:ext xmlns:c16="http://schemas.microsoft.com/office/drawing/2014/chart" uri="{C3380CC4-5D6E-409C-BE32-E72D297353CC}">
              <c16:uniqueId val="{00000008-B838-4ABE-95C1-63E15E347C3D}"/>
            </c:ext>
          </c:extLst>
        </c:ser>
        <c:ser>
          <c:idx val="9"/>
          <c:order val="9"/>
          <c:tx>
            <c:strRef>
              <c:f>Sheet7!$K$3:$K$4</c:f>
              <c:strCache>
                <c:ptCount val="1"/>
                <c:pt idx="0">
                  <c:v>HK</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Sheet7!$K$5:$K$11</c:f>
              <c:numCache>
                <c:formatCode>General</c:formatCode>
                <c:ptCount val="6"/>
                <c:pt idx="2">
                  <c:v>1</c:v>
                </c:pt>
                <c:pt idx="3">
                  <c:v>1</c:v>
                </c:pt>
              </c:numCache>
            </c:numRef>
          </c:val>
          <c:extLst>
            <c:ext xmlns:c16="http://schemas.microsoft.com/office/drawing/2014/chart" uri="{C3380CC4-5D6E-409C-BE32-E72D297353CC}">
              <c16:uniqueId val="{00000009-B838-4ABE-95C1-63E15E347C3D}"/>
            </c:ext>
          </c:extLst>
        </c:ser>
        <c:ser>
          <c:idx val="10"/>
          <c:order val="10"/>
          <c:tx>
            <c:strRef>
              <c:f>Sheet7!$L$3:$L$4</c:f>
              <c:strCache>
                <c:ptCount val="1"/>
                <c:pt idx="0">
                  <c:v>HR</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Sheet7!$L$5:$L$11</c:f>
              <c:numCache>
                <c:formatCode>General</c:formatCode>
                <c:ptCount val="6"/>
                <c:pt idx="1">
                  <c:v>1</c:v>
                </c:pt>
                <c:pt idx="2">
                  <c:v>1</c:v>
                </c:pt>
                <c:pt idx="4">
                  <c:v>5</c:v>
                </c:pt>
                <c:pt idx="5">
                  <c:v>3</c:v>
                </c:pt>
              </c:numCache>
            </c:numRef>
          </c:val>
          <c:extLst>
            <c:ext xmlns:c16="http://schemas.microsoft.com/office/drawing/2014/chart" uri="{C3380CC4-5D6E-409C-BE32-E72D297353CC}">
              <c16:uniqueId val="{0000000A-B838-4ABE-95C1-63E15E347C3D}"/>
            </c:ext>
          </c:extLst>
        </c:ser>
        <c:ser>
          <c:idx val="11"/>
          <c:order val="11"/>
          <c:tx>
            <c:strRef>
              <c:f>Sheet7!$M$3:$M$4</c:f>
              <c:strCache>
                <c:ptCount val="1"/>
                <c:pt idx="0">
                  <c:v>IE</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Sheet7!$M$5:$M$11</c:f>
              <c:numCache>
                <c:formatCode>General</c:formatCode>
                <c:ptCount val="6"/>
                <c:pt idx="1">
                  <c:v>1</c:v>
                </c:pt>
                <c:pt idx="2">
                  <c:v>7</c:v>
                </c:pt>
                <c:pt idx="3">
                  <c:v>8</c:v>
                </c:pt>
                <c:pt idx="4">
                  <c:v>16</c:v>
                </c:pt>
                <c:pt idx="5">
                  <c:v>7</c:v>
                </c:pt>
              </c:numCache>
            </c:numRef>
          </c:val>
          <c:extLst>
            <c:ext xmlns:c16="http://schemas.microsoft.com/office/drawing/2014/chart" uri="{C3380CC4-5D6E-409C-BE32-E72D297353CC}">
              <c16:uniqueId val="{0000000B-B838-4ABE-95C1-63E15E347C3D}"/>
            </c:ext>
          </c:extLst>
        </c:ser>
        <c:ser>
          <c:idx val="12"/>
          <c:order val="12"/>
          <c:tx>
            <c:strRef>
              <c:f>Sheet7!$N$3:$N$4</c:f>
              <c:strCache>
                <c:ptCount val="1"/>
                <c:pt idx="0">
                  <c:v>IL</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Sheet7!$N$5:$N$11</c:f>
              <c:numCache>
                <c:formatCode>General</c:formatCode>
                <c:ptCount val="6"/>
                <c:pt idx="2">
                  <c:v>2</c:v>
                </c:pt>
                <c:pt idx="3">
                  <c:v>3</c:v>
                </c:pt>
                <c:pt idx="4">
                  <c:v>6</c:v>
                </c:pt>
                <c:pt idx="5">
                  <c:v>1</c:v>
                </c:pt>
              </c:numCache>
            </c:numRef>
          </c:val>
          <c:extLst>
            <c:ext xmlns:c16="http://schemas.microsoft.com/office/drawing/2014/chart" uri="{C3380CC4-5D6E-409C-BE32-E72D297353CC}">
              <c16:uniqueId val="{0000000C-B838-4ABE-95C1-63E15E347C3D}"/>
            </c:ext>
          </c:extLst>
        </c:ser>
        <c:ser>
          <c:idx val="13"/>
          <c:order val="13"/>
          <c:tx>
            <c:strRef>
              <c:f>Sheet7!$O$3:$O$4</c:f>
              <c:strCache>
                <c:ptCount val="1"/>
                <c:pt idx="0">
                  <c:v>IS</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Sheet7!$O$5:$O$11</c:f>
              <c:numCache>
                <c:formatCode>General</c:formatCode>
                <c:ptCount val="6"/>
                <c:pt idx="3">
                  <c:v>1</c:v>
                </c:pt>
                <c:pt idx="4">
                  <c:v>1</c:v>
                </c:pt>
              </c:numCache>
            </c:numRef>
          </c:val>
          <c:extLst>
            <c:ext xmlns:c16="http://schemas.microsoft.com/office/drawing/2014/chart" uri="{C3380CC4-5D6E-409C-BE32-E72D297353CC}">
              <c16:uniqueId val="{0000000D-B838-4ABE-95C1-63E15E347C3D}"/>
            </c:ext>
          </c:extLst>
        </c:ser>
        <c:ser>
          <c:idx val="14"/>
          <c:order val="14"/>
          <c:tx>
            <c:strRef>
              <c:f>Sheet7!$P$3:$P$4</c:f>
              <c:strCache>
                <c:ptCount val="1"/>
                <c:pt idx="0">
                  <c:v>IT</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Sheet7!$P$5:$P$11</c:f>
              <c:numCache>
                <c:formatCode>General</c:formatCode>
                <c:ptCount val="6"/>
                <c:pt idx="1">
                  <c:v>3</c:v>
                </c:pt>
                <c:pt idx="2">
                  <c:v>10</c:v>
                </c:pt>
                <c:pt idx="3">
                  <c:v>14</c:v>
                </c:pt>
                <c:pt idx="4">
                  <c:v>41</c:v>
                </c:pt>
                <c:pt idx="5">
                  <c:v>29</c:v>
                </c:pt>
              </c:numCache>
            </c:numRef>
          </c:val>
          <c:extLst>
            <c:ext xmlns:c16="http://schemas.microsoft.com/office/drawing/2014/chart" uri="{C3380CC4-5D6E-409C-BE32-E72D297353CC}">
              <c16:uniqueId val="{0000000E-B838-4ABE-95C1-63E15E347C3D}"/>
            </c:ext>
          </c:extLst>
        </c:ser>
        <c:ser>
          <c:idx val="15"/>
          <c:order val="15"/>
          <c:tx>
            <c:strRef>
              <c:f>Sheet7!$Q$3:$Q$4</c:f>
              <c:strCache>
                <c:ptCount val="1"/>
                <c:pt idx="0">
                  <c:v>JM</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Sheet7!$Q$5:$Q$11</c:f>
              <c:numCache>
                <c:formatCode>General</c:formatCode>
                <c:ptCount val="6"/>
                <c:pt idx="5">
                  <c:v>1</c:v>
                </c:pt>
              </c:numCache>
            </c:numRef>
          </c:val>
          <c:extLst>
            <c:ext xmlns:c16="http://schemas.microsoft.com/office/drawing/2014/chart" uri="{C3380CC4-5D6E-409C-BE32-E72D297353CC}">
              <c16:uniqueId val="{0000000F-B838-4ABE-95C1-63E15E347C3D}"/>
            </c:ext>
          </c:extLst>
        </c:ser>
        <c:ser>
          <c:idx val="16"/>
          <c:order val="16"/>
          <c:tx>
            <c:strRef>
              <c:f>Sheet7!$R$3:$R$4</c:f>
              <c:strCache>
                <c:ptCount val="1"/>
                <c:pt idx="0">
                  <c:v>KE</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Sheet7!$R$5:$R$11</c:f>
              <c:numCache>
                <c:formatCode>General</c:formatCode>
                <c:ptCount val="6"/>
                <c:pt idx="2">
                  <c:v>1</c:v>
                </c:pt>
                <c:pt idx="4">
                  <c:v>2</c:v>
                </c:pt>
                <c:pt idx="5">
                  <c:v>1</c:v>
                </c:pt>
              </c:numCache>
            </c:numRef>
          </c:val>
          <c:extLst>
            <c:ext xmlns:c16="http://schemas.microsoft.com/office/drawing/2014/chart" uri="{C3380CC4-5D6E-409C-BE32-E72D297353CC}">
              <c16:uniqueId val="{00000010-B838-4ABE-95C1-63E15E347C3D}"/>
            </c:ext>
          </c:extLst>
        </c:ser>
        <c:ser>
          <c:idx val="17"/>
          <c:order val="17"/>
          <c:tx>
            <c:strRef>
              <c:f>Sheet7!$S$3:$S$4</c:f>
              <c:strCache>
                <c:ptCount val="1"/>
                <c:pt idx="0">
                  <c:v>KW</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Sheet7!$S$5:$S$11</c:f>
              <c:numCache>
                <c:formatCode>General</c:formatCode>
                <c:ptCount val="6"/>
                <c:pt idx="2">
                  <c:v>3</c:v>
                </c:pt>
                <c:pt idx="3">
                  <c:v>2</c:v>
                </c:pt>
                <c:pt idx="4">
                  <c:v>7</c:v>
                </c:pt>
                <c:pt idx="5">
                  <c:v>1</c:v>
                </c:pt>
              </c:numCache>
            </c:numRef>
          </c:val>
          <c:extLst>
            <c:ext xmlns:c16="http://schemas.microsoft.com/office/drawing/2014/chart" uri="{C3380CC4-5D6E-409C-BE32-E72D297353CC}">
              <c16:uniqueId val="{00000011-B838-4ABE-95C1-63E15E347C3D}"/>
            </c:ext>
          </c:extLst>
        </c:ser>
        <c:ser>
          <c:idx val="18"/>
          <c:order val="18"/>
          <c:tx>
            <c:strRef>
              <c:f>Sheet7!$T$3:$T$4</c:f>
              <c:strCache>
                <c:ptCount val="1"/>
                <c:pt idx="0">
                  <c:v>LA</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Sheet7!$T$5:$T$11</c:f>
              <c:numCache>
                <c:formatCode>General</c:formatCode>
                <c:ptCount val="6"/>
                <c:pt idx="5">
                  <c:v>1</c:v>
                </c:pt>
              </c:numCache>
            </c:numRef>
          </c:val>
          <c:extLst>
            <c:ext xmlns:c16="http://schemas.microsoft.com/office/drawing/2014/chart" uri="{C3380CC4-5D6E-409C-BE32-E72D297353CC}">
              <c16:uniqueId val="{00000012-B838-4ABE-95C1-63E15E347C3D}"/>
            </c:ext>
          </c:extLst>
        </c:ser>
        <c:ser>
          <c:idx val="19"/>
          <c:order val="19"/>
          <c:tx>
            <c:strRef>
              <c:f>Sheet7!$U$3:$U$4</c:f>
              <c:strCache>
                <c:ptCount val="1"/>
                <c:pt idx="0">
                  <c:v>MT</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Sheet7!$U$5:$U$11</c:f>
              <c:numCache>
                <c:formatCode>General</c:formatCode>
                <c:ptCount val="6"/>
                <c:pt idx="4">
                  <c:v>1</c:v>
                </c:pt>
              </c:numCache>
            </c:numRef>
          </c:val>
          <c:extLst>
            <c:ext xmlns:c16="http://schemas.microsoft.com/office/drawing/2014/chart" uri="{C3380CC4-5D6E-409C-BE32-E72D297353CC}">
              <c16:uniqueId val="{00000013-B838-4ABE-95C1-63E15E347C3D}"/>
            </c:ext>
          </c:extLst>
        </c:ser>
        <c:ser>
          <c:idx val="20"/>
          <c:order val="20"/>
          <c:tx>
            <c:strRef>
              <c:f>Sheet7!$V$3:$V$4</c:f>
              <c:strCache>
                <c:ptCount val="1"/>
                <c:pt idx="0">
                  <c:v>MW</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Sheet7!$V$5:$V$11</c:f>
              <c:numCache>
                <c:formatCode>General</c:formatCode>
                <c:ptCount val="6"/>
                <c:pt idx="2">
                  <c:v>1</c:v>
                </c:pt>
              </c:numCache>
            </c:numRef>
          </c:val>
          <c:extLst>
            <c:ext xmlns:c16="http://schemas.microsoft.com/office/drawing/2014/chart" uri="{C3380CC4-5D6E-409C-BE32-E72D297353CC}">
              <c16:uniqueId val="{00000014-B838-4ABE-95C1-63E15E347C3D}"/>
            </c:ext>
          </c:extLst>
        </c:ser>
        <c:ser>
          <c:idx val="21"/>
          <c:order val="21"/>
          <c:tx>
            <c:strRef>
              <c:f>Sheet7!$W$3:$W$4</c:f>
              <c:strCache>
                <c:ptCount val="1"/>
                <c:pt idx="0">
                  <c:v>NCL</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Sheet7!$W$5:$W$11</c:f>
              <c:numCache>
                <c:formatCode>General</c:formatCode>
                <c:ptCount val="6"/>
                <c:pt idx="4">
                  <c:v>1</c:v>
                </c:pt>
              </c:numCache>
            </c:numRef>
          </c:val>
          <c:extLst>
            <c:ext xmlns:c16="http://schemas.microsoft.com/office/drawing/2014/chart" uri="{C3380CC4-5D6E-409C-BE32-E72D297353CC}">
              <c16:uniqueId val="{00000015-B838-4ABE-95C1-63E15E347C3D}"/>
            </c:ext>
          </c:extLst>
        </c:ser>
        <c:ser>
          <c:idx val="22"/>
          <c:order val="22"/>
          <c:tx>
            <c:strRef>
              <c:f>Sheet7!$X$3:$X$4</c:f>
              <c:strCache>
                <c:ptCount val="1"/>
                <c:pt idx="0">
                  <c:v>NG</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Sheet7!$X$5:$X$11</c:f>
              <c:numCache>
                <c:formatCode>General</c:formatCode>
                <c:ptCount val="6"/>
                <c:pt idx="5">
                  <c:v>1</c:v>
                </c:pt>
              </c:numCache>
            </c:numRef>
          </c:val>
          <c:extLst>
            <c:ext xmlns:c16="http://schemas.microsoft.com/office/drawing/2014/chart" uri="{C3380CC4-5D6E-409C-BE32-E72D297353CC}">
              <c16:uniqueId val="{00000016-B838-4ABE-95C1-63E15E347C3D}"/>
            </c:ext>
          </c:extLst>
        </c:ser>
        <c:ser>
          <c:idx val="23"/>
          <c:order val="23"/>
          <c:tx>
            <c:strRef>
              <c:f>Sheet7!$Y$3:$Y$4</c:f>
              <c:strCache>
                <c:ptCount val="1"/>
                <c:pt idx="0">
                  <c:v>NL</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Sheet7!$Y$5:$Y$11</c:f>
              <c:numCache>
                <c:formatCode>General</c:formatCode>
                <c:ptCount val="6"/>
                <c:pt idx="1">
                  <c:v>4</c:v>
                </c:pt>
                <c:pt idx="2">
                  <c:v>3</c:v>
                </c:pt>
                <c:pt idx="3">
                  <c:v>1</c:v>
                </c:pt>
                <c:pt idx="4">
                  <c:v>5</c:v>
                </c:pt>
                <c:pt idx="5">
                  <c:v>1</c:v>
                </c:pt>
              </c:numCache>
            </c:numRef>
          </c:val>
          <c:extLst>
            <c:ext xmlns:c16="http://schemas.microsoft.com/office/drawing/2014/chart" uri="{C3380CC4-5D6E-409C-BE32-E72D297353CC}">
              <c16:uniqueId val="{00000017-B838-4ABE-95C1-63E15E347C3D}"/>
            </c:ext>
          </c:extLst>
        </c:ser>
        <c:ser>
          <c:idx val="24"/>
          <c:order val="24"/>
          <c:tx>
            <c:strRef>
              <c:f>Sheet7!$Z$3:$Z$4</c:f>
              <c:strCache>
                <c:ptCount val="1"/>
                <c:pt idx="0">
                  <c:v>NO</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Sheet7!$Z$5:$Z$11</c:f>
              <c:numCache>
                <c:formatCode>General</c:formatCode>
                <c:ptCount val="6"/>
                <c:pt idx="1">
                  <c:v>5</c:v>
                </c:pt>
                <c:pt idx="2">
                  <c:v>5</c:v>
                </c:pt>
                <c:pt idx="3">
                  <c:v>1</c:v>
                </c:pt>
                <c:pt idx="4">
                  <c:v>4</c:v>
                </c:pt>
                <c:pt idx="5">
                  <c:v>2</c:v>
                </c:pt>
              </c:numCache>
            </c:numRef>
          </c:val>
          <c:extLst>
            <c:ext xmlns:c16="http://schemas.microsoft.com/office/drawing/2014/chart" uri="{C3380CC4-5D6E-409C-BE32-E72D297353CC}">
              <c16:uniqueId val="{00000018-B838-4ABE-95C1-63E15E347C3D}"/>
            </c:ext>
          </c:extLst>
        </c:ser>
        <c:ser>
          <c:idx val="25"/>
          <c:order val="25"/>
          <c:tx>
            <c:strRef>
              <c:f>Sheet7!$AA$3:$AA$4</c:f>
              <c:strCache>
                <c:ptCount val="1"/>
                <c:pt idx="0">
                  <c:v>OM</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Sheet7!$AA$5:$AA$11</c:f>
              <c:numCache>
                <c:formatCode>General</c:formatCode>
                <c:ptCount val="6"/>
                <c:pt idx="4">
                  <c:v>1</c:v>
                </c:pt>
              </c:numCache>
            </c:numRef>
          </c:val>
          <c:extLst>
            <c:ext xmlns:c16="http://schemas.microsoft.com/office/drawing/2014/chart" uri="{C3380CC4-5D6E-409C-BE32-E72D297353CC}">
              <c16:uniqueId val="{00000019-B838-4ABE-95C1-63E15E347C3D}"/>
            </c:ext>
          </c:extLst>
        </c:ser>
        <c:ser>
          <c:idx val="26"/>
          <c:order val="26"/>
          <c:tx>
            <c:strRef>
              <c:f>Sheet7!$AB$3:$AB$4</c:f>
              <c:strCache>
                <c:ptCount val="1"/>
                <c:pt idx="0">
                  <c:v>PT</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Sheet7!$AB$5:$AB$11</c:f>
              <c:numCache>
                <c:formatCode>General</c:formatCode>
                <c:ptCount val="6"/>
                <c:pt idx="1">
                  <c:v>1</c:v>
                </c:pt>
                <c:pt idx="2">
                  <c:v>8</c:v>
                </c:pt>
                <c:pt idx="3">
                  <c:v>5</c:v>
                </c:pt>
                <c:pt idx="4">
                  <c:v>16</c:v>
                </c:pt>
                <c:pt idx="5">
                  <c:v>14</c:v>
                </c:pt>
              </c:numCache>
            </c:numRef>
          </c:val>
          <c:extLst>
            <c:ext xmlns:c16="http://schemas.microsoft.com/office/drawing/2014/chart" uri="{C3380CC4-5D6E-409C-BE32-E72D297353CC}">
              <c16:uniqueId val="{0000001A-B838-4ABE-95C1-63E15E347C3D}"/>
            </c:ext>
          </c:extLst>
        </c:ser>
        <c:ser>
          <c:idx val="27"/>
          <c:order val="27"/>
          <c:tx>
            <c:strRef>
              <c:f>Sheet7!$AC$3:$AC$4</c:f>
              <c:strCache>
                <c:ptCount val="1"/>
                <c:pt idx="0">
                  <c:v>QA</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Sheet7!$AC$5:$AC$11</c:f>
              <c:numCache>
                <c:formatCode>General</c:formatCode>
                <c:ptCount val="6"/>
                <c:pt idx="5">
                  <c:v>1</c:v>
                </c:pt>
              </c:numCache>
            </c:numRef>
          </c:val>
          <c:extLst>
            <c:ext xmlns:c16="http://schemas.microsoft.com/office/drawing/2014/chart" uri="{C3380CC4-5D6E-409C-BE32-E72D297353CC}">
              <c16:uniqueId val="{0000001B-B838-4ABE-95C1-63E15E347C3D}"/>
            </c:ext>
          </c:extLst>
        </c:ser>
        <c:ser>
          <c:idx val="28"/>
          <c:order val="28"/>
          <c:tx>
            <c:strRef>
              <c:f>Sheet7!$AD$3:$AD$4</c:f>
              <c:strCache>
                <c:ptCount val="1"/>
                <c:pt idx="0">
                  <c:v>RO</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Sheet7!$AD$5:$AD$11</c:f>
              <c:numCache>
                <c:formatCode>General</c:formatCode>
                <c:ptCount val="6"/>
                <c:pt idx="5">
                  <c:v>1</c:v>
                </c:pt>
              </c:numCache>
            </c:numRef>
          </c:val>
          <c:extLst>
            <c:ext xmlns:c16="http://schemas.microsoft.com/office/drawing/2014/chart" uri="{C3380CC4-5D6E-409C-BE32-E72D297353CC}">
              <c16:uniqueId val="{0000001C-B838-4ABE-95C1-63E15E347C3D}"/>
            </c:ext>
          </c:extLst>
        </c:ser>
        <c:ser>
          <c:idx val="29"/>
          <c:order val="29"/>
          <c:tx>
            <c:strRef>
              <c:f>Sheet7!$AE$3:$AE$4</c:f>
              <c:strCache>
                <c:ptCount val="1"/>
                <c:pt idx="0">
                  <c:v>SE</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Sheet7!$AE$5:$AE$11</c:f>
              <c:numCache>
                <c:formatCode>General</c:formatCode>
                <c:ptCount val="6"/>
                <c:pt idx="1">
                  <c:v>1</c:v>
                </c:pt>
                <c:pt idx="2">
                  <c:v>10</c:v>
                </c:pt>
                <c:pt idx="3">
                  <c:v>5</c:v>
                </c:pt>
                <c:pt idx="4">
                  <c:v>7</c:v>
                </c:pt>
                <c:pt idx="5">
                  <c:v>3</c:v>
                </c:pt>
              </c:numCache>
            </c:numRef>
          </c:val>
          <c:extLst>
            <c:ext xmlns:c16="http://schemas.microsoft.com/office/drawing/2014/chart" uri="{C3380CC4-5D6E-409C-BE32-E72D297353CC}">
              <c16:uniqueId val="{0000001D-B838-4ABE-95C1-63E15E347C3D}"/>
            </c:ext>
          </c:extLst>
        </c:ser>
        <c:ser>
          <c:idx val="30"/>
          <c:order val="30"/>
          <c:tx>
            <c:strRef>
              <c:f>Sheet7!$AF$3:$AF$4</c:f>
              <c:strCache>
                <c:ptCount val="1"/>
                <c:pt idx="0">
                  <c:v>SI</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Sheet7!$AF$5:$AF$11</c:f>
              <c:numCache>
                <c:formatCode>General</c:formatCode>
                <c:ptCount val="6"/>
                <c:pt idx="2">
                  <c:v>4</c:v>
                </c:pt>
                <c:pt idx="3">
                  <c:v>1</c:v>
                </c:pt>
                <c:pt idx="5">
                  <c:v>3</c:v>
                </c:pt>
              </c:numCache>
            </c:numRef>
          </c:val>
          <c:extLst>
            <c:ext xmlns:c16="http://schemas.microsoft.com/office/drawing/2014/chart" uri="{C3380CC4-5D6E-409C-BE32-E72D297353CC}">
              <c16:uniqueId val="{0000001E-B838-4ABE-95C1-63E15E347C3D}"/>
            </c:ext>
          </c:extLst>
        </c:ser>
        <c:ser>
          <c:idx val="31"/>
          <c:order val="31"/>
          <c:tx>
            <c:strRef>
              <c:f>Sheet7!$AG$3:$AG$4</c:f>
              <c:strCache>
                <c:ptCount val="1"/>
                <c:pt idx="0">
                  <c:v>TR</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Sheet7!$AG$5:$AG$11</c:f>
              <c:numCache>
                <c:formatCode>General</c:formatCode>
                <c:ptCount val="6"/>
                <c:pt idx="2">
                  <c:v>2</c:v>
                </c:pt>
                <c:pt idx="4">
                  <c:v>1</c:v>
                </c:pt>
              </c:numCache>
            </c:numRef>
          </c:val>
          <c:extLst>
            <c:ext xmlns:c16="http://schemas.microsoft.com/office/drawing/2014/chart" uri="{C3380CC4-5D6E-409C-BE32-E72D297353CC}">
              <c16:uniqueId val="{0000001F-B838-4ABE-95C1-63E15E347C3D}"/>
            </c:ext>
          </c:extLst>
        </c:ser>
        <c:ser>
          <c:idx val="32"/>
          <c:order val="32"/>
          <c:tx>
            <c:strRef>
              <c:f>Sheet7!$AH$3:$AH$4</c:f>
              <c:strCache>
                <c:ptCount val="1"/>
                <c:pt idx="0">
                  <c:v>UK</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Sheet7!$AH$5:$AH$11</c:f>
              <c:numCache>
                <c:formatCode>General</c:formatCode>
                <c:ptCount val="6"/>
                <c:pt idx="1">
                  <c:v>8</c:v>
                </c:pt>
                <c:pt idx="2">
                  <c:v>49</c:v>
                </c:pt>
                <c:pt idx="3">
                  <c:v>45</c:v>
                </c:pt>
                <c:pt idx="4">
                  <c:v>63</c:v>
                </c:pt>
                <c:pt idx="5">
                  <c:v>26</c:v>
                </c:pt>
              </c:numCache>
            </c:numRef>
          </c:val>
          <c:extLst>
            <c:ext xmlns:c16="http://schemas.microsoft.com/office/drawing/2014/chart" uri="{C3380CC4-5D6E-409C-BE32-E72D297353CC}">
              <c16:uniqueId val="{00000020-B838-4ABE-95C1-63E15E347C3D}"/>
            </c:ext>
          </c:extLst>
        </c:ser>
        <c:ser>
          <c:idx val="33"/>
          <c:order val="33"/>
          <c:tx>
            <c:strRef>
              <c:f>Sheet7!$AI$3:$AI$4</c:f>
              <c:strCache>
                <c:ptCount val="1"/>
                <c:pt idx="0">
                  <c:v>VN</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Sheet7!$AI$5:$AI$11</c:f>
              <c:numCache>
                <c:formatCode>General</c:formatCode>
                <c:ptCount val="6"/>
                <c:pt idx="2">
                  <c:v>1</c:v>
                </c:pt>
                <c:pt idx="4">
                  <c:v>1</c:v>
                </c:pt>
              </c:numCache>
            </c:numRef>
          </c:val>
          <c:extLst>
            <c:ext xmlns:c16="http://schemas.microsoft.com/office/drawing/2014/chart" uri="{C3380CC4-5D6E-409C-BE32-E72D297353CC}">
              <c16:uniqueId val="{00000021-B838-4ABE-95C1-63E15E347C3D}"/>
            </c:ext>
          </c:extLst>
        </c:ser>
        <c:ser>
          <c:idx val="34"/>
          <c:order val="34"/>
          <c:tx>
            <c:strRef>
              <c:f>Sheet7!$AJ$3:$AJ$4</c:f>
              <c:strCache>
                <c:ptCount val="1"/>
                <c:pt idx="0">
                  <c:v>ZA</c:v>
                </c:pt>
              </c:strCache>
            </c:strRef>
          </c:tx>
          <c:invertIfNegative val="0"/>
          <c:cat>
            <c:strRef>
              <c:f>Sheet7!$A$5:$A$11</c:f>
              <c:strCache>
                <c:ptCount val="6"/>
                <c:pt idx="0">
                  <c:v>0-0 Days</c:v>
                </c:pt>
                <c:pt idx="1">
                  <c:v>1-5 Days</c:v>
                </c:pt>
                <c:pt idx="2">
                  <c:v>6-10 Days</c:v>
                </c:pt>
                <c:pt idx="3">
                  <c:v>11-15 Days</c:v>
                </c:pt>
                <c:pt idx="4">
                  <c:v>16-20 Days</c:v>
                </c:pt>
                <c:pt idx="5">
                  <c:v>21 Days</c:v>
                </c:pt>
              </c:strCache>
            </c:strRef>
          </c:cat>
          <c:val>
            <c:numRef>
              <c:f>Sheet7!$AJ$5:$AJ$11</c:f>
              <c:numCache>
                <c:formatCode>General</c:formatCode>
                <c:ptCount val="6"/>
                <c:pt idx="2">
                  <c:v>1</c:v>
                </c:pt>
                <c:pt idx="3">
                  <c:v>4</c:v>
                </c:pt>
                <c:pt idx="4">
                  <c:v>3</c:v>
                </c:pt>
              </c:numCache>
            </c:numRef>
          </c:val>
          <c:extLst>
            <c:ext xmlns:c16="http://schemas.microsoft.com/office/drawing/2014/chart" uri="{C3380CC4-5D6E-409C-BE32-E72D297353CC}">
              <c16:uniqueId val="{00000022-B838-4ABE-95C1-63E15E347C3D}"/>
            </c:ext>
          </c:extLst>
        </c:ser>
        <c:dLbls>
          <c:showLegendKey val="0"/>
          <c:showVal val="0"/>
          <c:showCatName val="0"/>
          <c:showSerName val="0"/>
          <c:showPercent val="0"/>
          <c:showBubbleSize val="0"/>
        </c:dLbls>
        <c:gapWidth val="150"/>
        <c:overlap val="100"/>
        <c:axId val="361882824"/>
        <c:axId val="361884000"/>
      </c:barChart>
      <c:catAx>
        <c:axId val="361882824"/>
        <c:scaling>
          <c:orientation val="minMax"/>
        </c:scaling>
        <c:delete val="0"/>
        <c:axPos val="b"/>
        <c:numFmt formatCode="General" sourceLinked="1"/>
        <c:majorTickMark val="out"/>
        <c:minorTickMark val="none"/>
        <c:tickLblPos val="nextTo"/>
        <c:crossAx val="361884000"/>
        <c:crosses val="autoZero"/>
        <c:auto val="0"/>
        <c:lblAlgn val="ctr"/>
        <c:lblOffset val="100"/>
        <c:noMultiLvlLbl val="0"/>
      </c:catAx>
      <c:valAx>
        <c:axId val="361884000"/>
        <c:scaling>
          <c:orientation val="minMax"/>
        </c:scaling>
        <c:delete val="0"/>
        <c:axPos val="l"/>
        <c:majorGridlines/>
        <c:numFmt formatCode="General" sourceLinked="1"/>
        <c:majorTickMark val="out"/>
        <c:minorTickMark val="none"/>
        <c:tickLblPos val="nextTo"/>
        <c:crossAx val="361882824"/>
        <c:crosses val="autoZero"/>
        <c:crossBetween val="between"/>
      </c:valAx>
    </c:plotArea>
    <c:legend>
      <c:legendPos val="r"/>
      <c:overlay val="0"/>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9F687-C41F-4A5A-940B-1CA9166B5DB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AAF393DC-0FB5-4350-A98A-BAE58F9D9D9A}">
      <dgm:prSet phldrT="[Text]" custT="1"/>
      <dgm:spPr>
        <a:solidFill>
          <a:schemeClr val="bg2">
            <a:lumMod val="50000"/>
          </a:schemeClr>
        </a:solidFill>
        <a:ln>
          <a:solidFill>
            <a:schemeClr val="accent1"/>
          </a:solidFill>
        </a:ln>
      </dgm:spPr>
      <dgm:t>
        <a:bodyPr/>
        <a:lstStyle/>
        <a:p>
          <a:r>
            <a:rPr lang="en-GB" sz="1800" dirty="0"/>
            <a:t>Correct EQA result</a:t>
          </a:r>
        </a:p>
      </dgm:t>
    </dgm:pt>
    <dgm:pt modelId="{86195DB1-568F-4A95-ABF4-290BF45CC31E}" type="parTrans" cxnId="{7EC95A22-1FBE-4756-935C-3BFA10AF2FEE}">
      <dgm:prSet/>
      <dgm:spPr/>
      <dgm:t>
        <a:bodyPr/>
        <a:lstStyle/>
        <a:p>
          <a:endParaRPr lang="en-GB"/>
        </a:p>
      </dgm:t>
    </dgm:pt>
    <dgm:pt modelId="{A1894A32-8305-4316-A4C6-ECE4828F34D2}" type="sibTrans" cxnId="{7EC95A22-1FBE-4756-935C-3BFA10AF2FEE}">
      <dgm:prSet/>
      <dgm:spPr/>
      <dgm:t>
        <a:bodyPr/>
        <a:lstStyle/>
        <a:p>
          <a:endParaRPr lang="en-GB"/>
        </a:p>
      </dgm:t>
    </dgm:pt>
    <dgm:pt modelId="{722A02C7-0B3D-48FA-BF38-53DFA163143F}">
      <dgm:prSet phldrT="[Text]" custT="1"/>
      <dgm:spPr>
        <a:solidFill>
          <a:schemeClr val="accent4">
            <a:lumMod val="60000"/>
            <a:lumOff val="40000"/>
          </a:schemeClr>
        </a:solidFill>
      </dgm:spPr>
      <dgm:t>
        <a:bodyPr/>
        <a:lstStyle/>
        <a:p>
          <a:r>
            <a:rPr lang="en-GB" sz="1400" dirty="0">
              <a:solidFill>
                <a:schemeClr val="bg2">
                  <a:lumMod val="10000"/>
                </a:schemeClr>
              </a:solidFill>
            </a:rPr>
            <a:t>Staff training overdue, Competencies overlooked</a:t>
          </a:r>
        </a:p>
      </dgm:t>
    </dgm:pt>
    <dgm:pt modelId="{479A7E03-9D5C-401F-B8D9-E0FD6927F888}" type="parTrans" cxnId="{04BDB2C3-D5DC-401C-915E-ACA4B5322C3A}">
      <dgm:prSet/>
      <dgm:spPr/>
      <dgm:t>
        <a:bodyPr/>
        <a:lstStyle/>
        <a:p>
          <a:endParaRPr lang="en-GB" dirty="0"/>
        </a:p>
      </dgm:t>
    </dgm:pt>
    <dgm:pt modelId="{74B849BE-5B53-4D78-9F93-08D6B5B1B366}" type="sibTrans" cxnId="{04BDB2C3-D5DC-401C-915E-ACA4B5322C3A}">
      <dgm:prSet/>
      <dgm:spPr/>
      <dgm:t>
        <a:bodyPr/>
        <a:lstStyle/>
        <a:p>
          <a:endParaRPr lang="en-GB"/>
        </a:p>
      </dgm:t>
    </dgm:pt>
    <dgm:pt modelId="{74B0BE0C-896C-43B3-A973-D1A576932C37}">
      <dgm:prSet phldrT="[Text]" custT="1"/>
      <dgm:spPr>
        <a:solidFill>
          <a:schemeClr val="accent4">
            <a:lumMod val="40000"/>
            <a:lumOff val="60000"/>
          </a:schemeClr>
        </a:solidFill>
      </dgm:spPr>
      <dgm:t>
        <a:bodyPr/>
        <a:lstStyle/>
        <a:p>
          <a:r>
            <a:rPr lang="en-GB" sz="1400" dirty="0">
              <a:solidFill>
                <a:schemeClr val="bg2">
                  <a:lumMod val="25000"/>
                </a:schemeClr>
              </a:solidFill>
            </a:rPr>
            <a:t>Quality Manual out of date. Objectives no longer support business functions</a:t>
          </a:r>
        </a:p>
      </dgm:t>
    </dgm:pt>
    <dgm:pt modelId="{EBB10D67-0D1F-486A-8631-8EA829F7B551}" type="parTrans" cxnId="{62795D35-68C1-4815-B3EF-568AC785D108}">
      <dgm:prSet/>
      <dgm:spPr/>
      <dgm:t>
        <a:bodyPr/>
        <a:lstStyle/>
        <a:p>
          <a:endParaRPr lang="en-GB" dirty="0"/>
        </a:p>
      </dgm:t>
    </dgm:pt>
    <dgm:pt modelId="{B241118F-7287-4FB8-A103-D97500A047A3}" type="sibTrans" cxnId="{62795D35-68C1-4815-B3EF-568AC785D108}">
      <dgm:prSet/>
      <dgm:spPr/>
      <dgm:t>
        <a:bodyPr/>
        <a:lstStyle/>
        <a:p>
          <a:endParaRPr lang="en-GB"/>
        </a:p>
      </dgm:t>
    </dgm:pt>
    <dgm:pt modelId="{CF8A857D-2932-4705-8F61-A5C2F9333DFF}">
      <dgm:prSet phldrT="[Text]" custT="1"/>
      <dgm:spPr>
        <a:solidFill>
          <a:schemeClr val="accent4">
            <a:lumMod val="40000"/>
            <a:lumOff val="60000"/>
          </a:schemeClr>
        </a:solidFill>
      </dgm:spPr>
      <dgm:t>
        <a:bodyPr/>
        <a:lstStyle/>
        <a:p>
          <a:r>
            <a:rPr lang="en-GB" sz="1400" dirty="0">
              <a:solidFill>
                <a:schemeClr val="bg2">
                  <a:lumMod val="25000"/>
                </a:schemeClr>
              </a:solidFill>
            </a:rPr>
            <a:t>Non-conformances with Equipment</a:t>
          </a:r>
        </a:p>
      </dgm:t>
    </dgm:pt>
    <dgm:pt modelId="{B1ABA046-50D6-4446-AA59-BCA5FD7BF241}" type="parTrans" cxnId="{FF02E8A5-6083-4E52-86E5-C881D11183E3}">
      <dgm:prSet/>
      <dgm:spPr/>
      <dgm:t>
        <a:bodyPr/>
        <a:lstStyle/>
        <a:p>
          <a:endParaRPr lang="en-GB" dirty="0"/>
        </a:p>
      </dgm:t>
    </dgm:pt>
    <dgm:pt modelId="{A552B487-62BC-4407-B6C2-6382D5419C25}" type="sibTrans" cxnId="{FF02E8A5-6083-4E52-86E5-C881D11183E3}">
      <dgm:prSet/>
      <dgm:spPr/>
      <dgm:t>
        <a:bodyPr/>
        <a:lstStyle/>
        <a:p>
          <a:endParaRPr lang="en-GB"/>
        </a:p>
      </dgm:t>
    </dgm:pt>
    <dgm:pt modelId="{B0DBED05-48B0-4832-BECF-520A044C19FD}">
      <dgm:prSet phldrT="[Text]" custT="1"/>
      <dgm:spPr>
        <a:solidFill>
          <a:schemeClr val="accent4">
            <a:lumMod val="60000"/>
            <a:lumOff val="40000"/>
          </a:schemeClr>
        </a:solidFill>
      </dgm:spPr>
      <dgm:t>
        <a:bodyPr/>
        <a:lstStyle/>
        <a:p>
          <a:r>
            <a:rPr lang="en-GB" sz="1400" dirty="0">
              <a:solidFill>
                <a:schemeClr val="bg2">
                  <a:lumMod val="10000"/>
                </a:schemeClr>
              </a:solidFill>
            </a:rPr>
            <a:t>Turnaround times exceed targets</a:t>
          </a:r>
        </a:p>
      </dgm:t>
    </dgm:pt>
    <dgm:pt modelId="{82144E3C-2760-430F-B153-131F813FA164}" type="parTrans" cxnId="{26C7C495-0762-4E75-989A-DCFAED3AFED8}">
      <dgm:prSet/>
      <dgm:spPr/>
      <dgm:t>
        <a:bodyPr/>
        <a:lstStyle/>
        <a:p>
          <a:endParaRPr lang="en-GB" dirty="0"/>
        </a:p>
      </dgm:t>
    </dgm:pt>
    <dgm:pt modelId="{1BE0914D-79AD-4FBE-B14B-70CCED2978D0}" type="sibTrans" cxnId="{26C7C495-0762-4E75-989A-DCFAED3AFED8}">
      <dgm:prSet/>
      <dgm:spPr/>
      <dgm:t>
        <a:bodyPr/>
        <a:lstStyle/>
        <a:p>
          <a:endParaRPr lang="en-GB"/>
        </a:p>
      </dgm:t>
    </dgm:pt>
    <dgm:pt modelId="{C0F81522-F0F6-41A9-9A44-18882F0689A4}">
      <dgm:prSet phldrT="[Text]" custT="1"/>
      <dgm:spPr>
        <a:solidFill>
          <a:schemeClr val="accent4">
            <a:lumMod val="20000"/>
            <a:lumOff val="80000"/>
          </a:schemeClr>
        </a:solidFill>
      </dgm:spPr>
      <dgm:t>
        <a:bodyPr/>
        <a:lstStyle/>
        <a:p>
          <a:r>
            <a:rPr lang="en-GB" sz="1400" dirty="0">
              <a:solidFill>
                <a:schemeClr val="bg2">
                  <a:lumMod val="25000"/>
                </a:schemeClr>
              </a:solidFill>
            </a:rPr>
            <a:t>Customer complaints increased by 80%</a:t>
          </a:r>
        </a:p>
      </dgm:t>
    </dgm:pt>
    <dgm:pt modelId="{FDC7F378-7260-4290-B0CD-60230D0FDA7E}" type="parTrans" cxnId="{146F4AF1-7112-4D92-B4D8-680476788A76}">
      <dgm:prSet/>
      <dgm:spPr/>
      <dgm:t>
        <a:bodyPr/>
        <a:lstStyle/>
        <a:p>
          <a:endParaRPr lang="en-GB" dirty="0"/>
        </a:p>
      </dgm:t>
    </dgm:pt>
    <dgm:pt modelId="{FA712262-F75E-48EF-87E5-6D0B72A8F196}" type="sibTrans" cxnId="{146F4AF1-7112-4D92-B4D8-680476788A76}">
      <dgm:prSet/>
      <dgm:spPr/>
      <dgm:t>
        <a:bodyPr/>
        <a:lstStyle/>
        <a:p>
          <a:endParaRPr lang="en-GB"/>
        </a:p>
      </dgm:t>
    </dgm:pt>
    <dgm:pt modelId="{8DBFEF65-651F-46E7-8286-D41A9B25FE73}">
      <dgm:prSet custT="1"/>
      <dgm:spPr>
        <a:solidFill>
          <a:schemeClr val="accent4">
            <a:lumMod val="20000"/>
            <a:lumOff val="80000"/>
          </a:schemeClr>
        </a:solidFill>
      </dgm:spPr>
      <dgm:t>
        <a:bodyPr/>
        <a:lstStyle/>
        <a:p>
          <a:r>
            <a:rPr lang="en-GB" sz="1400" dirty="0">
              <a:solidFill>
                <a:schemeClr val="bg2">
                  <a:lumMod val="25000"/>
                </a:schemeClr>
              </a:solidFill>
            </a:rPr>
            <a:t>Internal Quality Control</a:t>
          </a:r>
        </a:p>
      </dgm:t>
    </dgm:pt>
    <dgm:pt modelId="{D0C190CC-9472-4112-BEA6-C78F9FC6CD10}" type="parTrans" cxnId="{D8B56158-A53B-4ED0-ADBA-F5C5B7366D39}">
      <dgm:prSet/>
      <dgm:spPr/>
      <dgm:t>
        <a:bodyPr/>
        <a:lstStyle/>
        <a:p>
          <a:endParaRPr lang="en-GB" dirty="0"/>
        </a:p>
      </dgm:t>
    </dgm:pt>
    <dgm:pt modelId="{F1D6DF92-FB27-406F-BBF5-B098D0D1271D}" type="sibTrans" cxnId="{D8B56158-A53B-4ED0-ADBA-F5C5B7366D39}">
      <dgm:prSet/>
      <dgm:spPr/>
      <dgm:t>
        <a:bodyPr/>
        <a:lstStyle/>
        <a:p>
          <a:endParaRPr lang="en-GB"/>
        </a:p>
      </dgm:t>
    </dgm:pt>
    <dgm:pt modelId="{7ED76063-5DF1-4A24-B587-D6D544FBFC44}" type="pres">
      <dgm:prSet presAssocID="{D2C9F687-C41F-4A5A-940B-1CA9166B5DBF}" presName="diagram" presStyleCnt="0">
        <dgm:presLayoutVars>
          <dgm:chPref val="1"/>
          <dgm:dir/>
          <dgm:animOne val="branch"/>
          <dgm:animLvl val="lvl"/>
          <dgm:resizeHandles val="exact"/>
        </dgm:presLayoutVars>
      </dgm:prSet>
      <dgm:spPr/>
    </dgm:pt>
    <dgm:pt modelId="{2D654DFC-2ACB-40B3-84AF-11D37354F6E0}" type="pres">
      <dgm:prSet presAssocID="{AAF393DC-0FB5-4350-A98A-BAE58F9D9D9A}" presName="root1" presStyleCnt="0"/>
      <dgm:spPr/>
    </dgm:pt>
    <dgm:pt modelId="{B5E754AC-9682-465E-9DFB-D68F6F0CDE95}" type="pres">
      <dgm:prSet presAssocID="{AAF393DC-0FB5-4350-A98A-BAE58F9D9D9A}" presName="LevelOneTextNode" presStyleLbl="node0" presStyleIdx="0" presStyleCnt="1" custScaleY="391603" custLinFactNeighborX="124" custLinFactNeighborY="-8487">
        <dgm:presLayoutVars>
          <dgm:chPref val="3"/>
        </dgm:presLayoutVars>
      </dgm:prSet>
      <dgm:spPr/>
    </dgm:pt>
    <dgm:pt modelId="{54E198BD-2F19-4EBE-B376-127D43E1E753}" type="pres">
      <dgm:prSet presAssocID="{AAF393DC-0FB5-4350-A98A-BAE58F9D9D9A}" presName="level2hierChild" presStyleCnt="0"/>
      <dgm:spPr/>
    </dgm:pt>
    <dgm:pt modelId="{9AD7B61C-3BA4-4BDC-91C1-71254537191A}" type="pres">
      <dgm:prSet presAssocID="{479A7E03-9D5C-401F-B8D9-E0FD6927F888}" presName="conn2-1" presStyleLbl="parChTrans1D2" presStyleIdx="0" presStyleCnt="2"/>
      <dgm:spPr/>
    </dgm:pt>
    <dgm:pt modelId="{D3C31EB6-6FBC-4CFB-8B63-81423CC79787}" type="pres">
      <dgm:prSet presAssocID="{479A7E03-9D5C-401F-B8D9-E0FD6927F888}" presName="connTx" presStyleLbl="parChTrans1D2" presStyleIdx="0" presStyleCnt="2"/>
      <dgm:spPr/>
    </dgm:pt>
    <dgm:pt modelId="{FAD54F43-F1F0-405D-823C-258CD63B173D}" type="pres">
      <dgm:prSet presAssocID="{722A02C7-0B3D-48FA-BF38-53DFA163143F}" presName="root2" presStyleCnt="0"/>
      <dgm:spPr/>
    </dgm:pt>
    <dgm:pt modelId="{130203BE-170E-4149-896B-5EA0815ABA59}" type="pres">
      <dgm:prSet presAssocID="{722A02C7-0B3D-48FA-BF38-53DFA163143F}" presName="LevelTwoTextNode" presStyleLbl="node2" presStyleIdx="0" presStyleCnt="2" custScaleY="126446">
        <dgm:presLayoutVars>
          <dgm:chPref val="3"/>
        </dgm:presLayoutVars>
      </dgm:prSet>
      <dgm:spPr/>
    </dgm:pt>
    <dgm:pt modelId="{A46473F7-CCB0-4A24-9D13-B5DB7ABD281F}" type="pres">
      <dgm:prSet presAssocID="{722A02C7-0B3D-48FA-BF38-53DFA163143F}" presName="level3hierChild" presStyleCnt="0"/>
      <dgm:spPr/>
    </dgm:pt>
    <dgm:pt modelId="{C1A66485-283F-4CBA-94B3-71C70AEF0547}" type="pres">
      <dgm:prSet presAssocID="{EBB10D67-0D1F-486A-8631-8EA829F7B551}" presName="conn2-1" presStyleLbl="parChTrans1D3" presStyleIdx="0" presStyleCnt="4"/>
      <dgm:spPr/>
    </dgm:pt>
    <dgm:pt modelId="{61FF2775-5A8F-4F48-AC5B-44EF795F2531}" type="pres">
      <dgm:prSet presAssocID="{EBB10D67-0D1F-486A-8631-8EA829F7B551}" presName="connTx" presStyleLbl="parChTrans1D3" presStyleIdx="0" presStyleCnt="4"/>
      <dgm:spPr/>
    </dgm:pt>
    <dgm:pt modelId="{51F9958F-E842-46A1-9EB4-AE6800171034}" type="pres">
      <dgm:prSet presAssocID="{74B0BE0C-896C-43B3-A973-D1A576932C37}" presName="root2" presStyleCnt="0"/>
      <dgm:spPr/>
    </dgm:pt>
    <dgm:pt modelId="{0B5D9112-CE3A-46BC-8ED6-F55314F5F272}" type="pres">
      <dgm:prSet presAssocID="{74B0BE0C-896C-43B3-A973-D1A576932C37}" presName="LevelTwoTextNode" presStyleLbl="node3" presStyleIdx="0" presStyleCnt="4">
        <dgm:presLayoutVars>
          <dgm:chPref val="3"/>
        </dgm:presLayoutVars>
      </dgm:prSet>
      <dgm:spPr/>
    </dgm:pt>
    <dgm:pt modelId="{C187CBC6-26D0-4199-995F-A000126507D3}" type="pres">
      <dgm:prSet presAssocID="{74B0BE0C-896C-43B3-A973-D1A576932C37}" presName="level3hierChild" presStyleCnt="0"/>
      <dgm:spPr/>
    </dgm:pt>
    <dgm:pt modelId="{B4FB1088-F857-42D5-869C-26DAA595FBD7}" type="pres">
      <dgm:prSet presAssocID="{D0C190CC-9472-4112-BEA6-C78F9FC6CD10}" presName="conn2-1" presStyleLbl="parChTrans1D3" presStyleIdx="1" presStyleCnt="4"/>
      <dgm:spPr/>
    </dgm:pt>
    <dgm:pt modelId="{99AF9D30-FE40-4442-A23B-021D6E5C2771}" type="pres">
      <dgm:prSet presAssocID="{D0C190CC-9472-4112-BEA6-C78F9FC6CD10}" presName="connTx" presStyleLbl="parChTrans1D3" presStyleIdx="1" presStyleCnt="4"/>
      <dgm:spPr/>
    </dgm:pt>
    <dgm:pt modelId="{279B6D57-6DD8-4A7E-9215-304157882948}" type="pres">
      <dgm:prSet presAssocID="{8DBFEF65-651F-46E7-8286-D41A9B25FE73}" presName="root2" presStyleCnt="0"/>
      <dgm:spPr/>
    </dgm:pt>
    <dgm:pt modelId="{977C6BFE-0B09-4B28-9A2E-A84ABBCF0FC8}" type="pres">
      <dgm:prSet presAssocID="{8DBFEF65-651F-46E7-8286-D41A9B25FE73}" presName="LevelTwoTextNode" presStyleLbl="node3" presStyleIdx="1" presStyleCnt="4">
        <dgm:presLayoutVars>
          <dgm:chPref val="3"/>
        </dgm:presLayoutVars>
      </dgm:prSet>
      <dgm:spPr/>
    </dgm:pt>
    <dgm:pt modelId="{368AA7FC-0978-43C7-9701-CEB5032FE009}" type="pres">
      <dgm:prSet presAssocID="{8DBFEF65-651F-46E7-8286-D41A9B25FE73}" presName="level3hierChild" presStyleCnt="0"/>
      <dgm:spPr/>
    </dgm:pt>
    <dgm:pt modelId="{CC7C5944-41DA-4EA0-A9CA-303D65D4FC39}" type="pres">
      <dgm:prSet presAssocID="{B1ABA046-50D6-4446-AA59-BCA5FD7BF241}" presName="conn2-1" presStyleLbl="parChTrans1D3" presStyleIdx="2" presStyleCnt="4"/>
      <dgm:spPr/>
    </dgm:pt>
    <dgm:pt modelId="{7829F982-16F4-4BEC-AADA-896949558F53}" type="pres">
      <dgm:prSet presAssocID="{B1ABA046-50D6-4446-AA59-BCA5FD7BF241}" presName="connTx" presStyleLbl="parChTrans1D3" presStyleIdx="2" presStyleCnt="4"/>
      <dgm:spPr/>
    </dgm:pt>
    <dgm:pt modelId="{11374B4C-9A0E-474E-A284-1BCED20AA0D2}" type="pres">
      <dgm:prSet presAssocID="{CF8A857D-2932-4705-8F61-A5C2F9333DFF}" presName="root2" presStyleCnt="0"/>
      <dgm:spPr/>
    </dgm:pt>
    <dgm:pt modelId="{A298A35B-B3FA-4BB8-84F0-13A8CFEA4B4E}" type="pres">
      <dgm:prSet presAssocID="{CF8A857D-2932-4705-8F61-A5C2F9333DFF}" presName="LevelTwoTextNode" presStyleLbl="node3" presStyleIdx="2" presStyleCnt="4">
        <dgm:presLayoutVars>
          <dgm:chPref val="3"/>
        </dgm:presLayoutVars>
      </dgm:prSet>
      <dgm:spPr/>
    </dgm:pt>
    <dgm:pt modelId="{6F6B70EB-B1E5-4FCB-8495-4A50D1C78C38}" type="pres">
      <dgm:prSet presAssocID="{CF8A857D-2932-4705-8F61-A5C2F9333DFF}" presName="level3hierChild" presStyleCnt="0"/>
      <dgm:spPr/>
    </dgm:pt>
    <dgm:pt modelId="{BB86122D-8D63-4A43-BC0C-90761B879E2B}" type="pres">
      <dgm:prSet presAssocID="{82144E3C-2760-430F-B153-131F813FA164}" presName="conn2-1" presStyleLbl="parChTrans1D2" presStyleIdx="1" presStyleCnt="2"/>
      <dgm:spPr/>
    </dgm:pt>
    <dgm:pt modelId="{43D2F284-EEC8-4BD0-AB24-D5DC66AF7C74}" type="pres">
      <dgm:prSet presAssocID="{82144E3C-2760-430F-B153-131F813FA164}" presName="connTx" presStyleLbl="parChTrans1D2" presStyleIdx="1" presStyleCnt="2"/>
      <dgm:spPr/>
    </dgm:pt>
    <dgm:pt modelId="{C54452F2-68EE-443A-A39E-A90779D32E28}" type="pres">
      <dgm:prSet presAssocID="{B0DBED05-48B0-4832-BECF-520A044C19FD}" presName="root2" presStyleCnt="0"/>
      <dgm:spPr/>
    </dgm:pt>
    <dgm:pt modelId="{88A3A6F4-AF52-428C-8B4C-A6BF22EE9AA3}" type="pres">
      <dgm:prSet presAssocID="{B0DBED05-48B0-4832-BECF-520A044C19FD}" presName="LevelTwoTextNode" presStyleLbl="node2" presStyleIdx="1" presStyleCnt="2">
        <dgm:presLayoutVars>
          <dgm:chPref val="3"/>
        </dgm:presLayoutVars>
      </dgm:prSet>
      <dgm:spPr/>
    </dgm:pt>
    <dgm:pt modelId="{A48B7F53-D876-4892-9BB8-98ADAAE60E80}" type="pres">
      <dgm:prSet presAssocID="{B0DBED05-48B0-4832-BECF-520A044C19FD}" presName="level3hierChild" presStyleCnt="0"/>
      <dgm:spPr/>
    </dgm:pt>
    <dgm:pt modelId="{D487CB45-370F-491F-A256-7EC398A30EA4}" type="pres">
      <dgm:prSet presAssocID="{FDC7F378-7260-4290-B0CD-60230D0FDA7E}" presName="conn2-1" presStyleLbl="parChTrans1D3" presStyleIdx="3" presStyleCnt="4"/>
      <dgm:spPr/>
    </dgm:pt>
    <dgm:pt modelId="{BB45CDAF-D676-49DE-905F-D836542E99C8}" type="pres">
      <dgm:prSet presAssocID="{FDC7F378-7260-4290-B0CD-60230D0FDA7E}" presName="connTx" presStyleLbl="parChTrans1D3" presStyleIdx="3" presStyleCnt="4"/>
      <dgm:spPr/>
    </dgm:pt>
    <dgm:pt modelId="{5B28C6E4-7D8E-45AC-A6CA-7FFF23CE7A4E}" type="pres">
      <dgm:prSet presAssocID="{C0F81522-F0F6-41A9-9A44-18882F0689A4}" presName="root2" presStyleCnt="0"/>
      <dgm:spPr/>
    </dgm:pt>
    <dgm:pt modelId="{95920555-AB3A-4E18-8DF5-9C055D80A0F9}" type="pres">
      <dgm:prSet presAssocID="{C0F81522-F0F6-41A9-9A44-18882F0689A4}" presName="LevelTwoTextNode" presStyleLbl="node3" presStyleIdx="3" presStyleCnt="4">
        <dgm:presLayoutVars>
          <dgm:chPref val="3"/>
        </dgm:presLayoutVars>
      </dgm:prSet>
      <dgm:spPr/>
    </dgm:pt>
    <dgm:pt modelId="{94C8D3BD-FFCE-4E76-83B8-E50D0E59B39F}" type="pres">
      <dgm:prSet presAssocID="{C0F81522-F0F6-41A9-9A44-18882F0689A4}" presName="level3hierChild" presStyleCnt="0"/>
      <dgm:spPr/>
    </dgm:pt>
  </dgm:ptLst>
  <dgm:cxnLst>
    <dgm:cxn modelId="{83B10700-528A-42DB-86C9-4C069F4F2099}" type="presOf" srcId="{EBB10D67-0D1F-486A-8631-8EA829F7B551}" destId="{C1A66485-283F-4CBA-94B3-71C70AEF0547}" srcOrd="0" destOrd="0" presId="urn:microsoft.com/office/officeart/2005/8/layout/hierarchy2"/>
    <dgm:cxn modelId="{E6473707-8814-4E19-B684-47BD74E72DB7}" type="presOf" srcId="{74B0BE0C-896C-43B3-A973-D1A576932C37}" destId="{0B5D9112-CE3A-46BC-8ED6-F55314F5F272}" srcOrd="0" destOrd="0" presId="urn:microsoft.com/office/officeart/2005/8/layout/hierarchy2"/>
    <dgm:cxn modelId="{B37BF70B-559F-47A1-8255-C31852E95ABD}" type="presOf" srcId="{479A7E03-9D5C-401F-B8D9-E0FD6927F888}" destId="{D3C31EB6-6FBC-4CFB-8B63-81423CC79787}" srcOrd="1" destOrd="0" presId="urn:microsoft.com/office/officeart/2005/8/layout/hierarchy2"/>
    <dgm:cxn modelId="{2CDF2B0F-8856-467E-8441-CECA1CDA8DB8}" type="presOf" srcId="{B0DBED05-48B0-4832-BECF-520A044C19FD}" destId="{88A3A6F4-AF52-428C-8B4C-A6BF22EE9AA3}" srcOrd="0" destOrd="0" presId="urn:microsoft.com/office/officeart/2005/8/layout/hierarchy2"/>
    <dgm:cxn modelId="{37DCB20F-B249-46AE-AAF9-B4B1EB3E4D9C}" type="presOf" srcId="{C0F81522-F0F6-41A9-9A44-18882F0689A4}" destId="{95920555-AB3A-4E18-8DF5-9C055D80A0F9}" srcOrd="0" destOrd="0" presId="urn:microsoft.com/office/officeart/2005/8/layout/hierarchy2"/>
    <dgm:cxn modelId="{7EC95A22-1FBE-4756-935C-3BFA10AF2FEE}" srcId="{D2C9F687-C41F-4A5A-940B-1CA9166B5DBF}" destId="{AAF393DC-0FB5-4350-A98A-BAE58F9D9D9A}" srcOrd="0" destOrd="0" parTransId="{86195DB1-568F-4A95-ABF4-290BF45CC31E}" sibTransId="{A1894A32-8305-4316-A4C6-ECE4828F34D2}"/>
    <dgm:cxn modelId="{62795D35-68C1-4815-B3EF-568AC785D108}" srcId="{722A02C7-0B3D-48FA-BF38-53DFA163143F}" destId="{74B0BE0C-896C-43B3-A973-D1A576932C37}" srcOrd="0" destOrd="0" parTransId="{EBB10D67-0D1F-486A-8631-8EA829F7B551}" sibTransId="{B241118F-7287-4FB8-A103-D97500A047A3}"/>
    <dgm:cxn modelId="{844FBB36-B3C3-42DF-A71E-1FB3870E2C90}" type="presOf" srcId="{FDC7F378-7260-4290-B0CD-60230D0FDA7E}" destId="{BB45CDAF-D676-49DE-905F-D836542E99C8}" srcOrd="1" destOrd="0" presId="urn:microsoft.com/office/officeart/2005/8/layout/hierarchy2"/>
    <dgm:cxn modelId="{59540A39-1EFF-48DE-8678-4E35C3D616F8}" type="presOf" srcId="{EBB10D67-0D1F-486A-8631-8EA829F7B551}" destId="{61FF2775-5A8F-4F48-AC5B-44EF795F2531}" srcOrd="1" destOrd="0" presId="urn:microsoft.com/office/officeart/2005/8/layout/hierarchy2"/>
    <dgm:cxn modelId="{92693C43-4B55-4ECF-9786-7875E466AFA5}" type="presOf" srcId="{B1ABA046-50D6-4446-AA59-BCA5FD7BF241}" destId="{CC7C5944-41DA-4EA0-A9CA-303D65D4FC39}" srcOrd="0" destOrd="0" presId="urn:microsoft.com/office/officeart/2005/8/layout/hierarchy2"/>
    <dgm:cxn modelId="{4E58C664-3407-44F7-854B-BD483A23CD76}" type="presOf" srcId="{722A02C7-0B3D-48FA-BF38-53DFA163143F}" destId="{130203BE-170E-4149-896B-5EA0815ABA59}" srcOrd="0" destOrd="0" presId="urn:microsoft.com/office/officeart/2005/8/layout/hierarchy2"/>
    <dgm:cxn modelId="{FBACD168-920C-4C79-86A6-21EF810DC889}" type="presOf" srcId="{8DBFEF65-651F-46E7-8286-D41A9B25FE73}" destId="{977C6BFE-0B09-4B28-9A2E-A84ABBCF0FC8}" srcOrd="0" destOrd="0" presId="urn:microsoft.com/office/officeart/2005/8/layout/hierarchy2"/>
    <dgm:cxn modelId="{C72D8874-3D70-49CF-A189-B493D55EAEDD}" type="presOf" srcId="{AAF393DC-0FB5-4350-A98A-BAE58F9D9D9A}" destId="{B5E754AC-9682-465E-9DFB-D68F6F0CDE95}" srcOrd="0" destOrd="0" presId="urn:microsoft.com/office/officeart/2005/8/layout/hierarchy2"/>
    <dgm:cxn modelId="{D8B56158-A53B-4ED0-ADBA-F5C5B7366D39}" srcId="{722A02C7-0B3D-48FA-BF38-53DFA163143F}" destId="{8DBFEF65-651F-46E7-8286-D41A9B25FE73}" srcOrd="1" destOrd="0" parTransId="{D0C190CC-9472-4112-BEA6-C78F9FC6CD10}" sibTransId="{F1D6DF92-FB27-406F-BBF5-B098D0D1271D}"/>
    <dgm:cxn modelId="{8878B57C-5576-4373-B834-CEF5B890D501}" type="presOf" srcId="{FDC7F378-7260-4290-B0CD-60230D0FDA7E}" destId="{D487CB45-370F-491F-A256-7EC398A30EA4}" srcOrd="0" destOrd="0" presId="urn:microsoft.com/office/officeart/2005/8/layout/hierarchy2"/>
    <dgm:cxn modelId="{E4B9087E-15BC-4731-B72F-298D69EEFDF5}" type="presOf" srcId="{D0C190CC-9472-4112-BEA6-C78F9FC6CD10}" destId="{99AF9D30-FE40-4442-A23B-021D6E5C2771}" srcOrd="1" destOrd="0" presId="urn:microsoft.com/office/officeart/2005/8/layout/hierarchy2"/>
    <dgm:cxn modelId="{750AE77F-D637-4B0B-B22A-A28336154285}" type="presOf" srcId="{479A7E03-9D5C-401F-B8D9-E0FD6927F888}" destId="{9AD7B61C-3BA4-4BDC-91C1-71254537191A}" srcOrd="0" destOrd="0" presId="urn:microsoft.com/office/officeart/2005/8/layout/hierarchy2"/>
    <dgm:cxn modelId="{26C7C495-0762-4E75-989A-DCFAED3AFED8}" srcId="{AAF393DC-0FB5-4350-A98A-BAE58F9D9D9A}" destId="{B0DBED05-48B0-4832-BECF-520A044C19FD}" srcOrd="1" destOrd="0" parTransId="{82144E3C-2760-430F-B153-131F813FA164}" sibTransId="{1BE0914D-79AD-4FBE-B14B-70CCED2978D0}"/>
    <dgm:cxn modelId="{FF02E8A5-6083-4E52-86E5-C881D11183E3}" srcId="{722A02C7-0B3D-48FA-BF38-53DFA163143F}" destId="{CF8A857D-2932-4705-8F61-A5C2F9333DFF}" srcOrd="2" destOrd="0" parTransId="{B1ABA046-50D6-4446-AA59-BCA5FD7BF241}" sibTransId="{A552B487-62BC-4407-B6C2-6382D5419C25}"/>
    <dgm:cxn modelId="{B2351ABD-2014-4047-8BBB-9BCD0052947C}" type="presOf" srcId="{CF8A857D-2932-4705-8F61-A5C2F9333DFF}" destId="{A298A35B-B3FA-4BB8-84F0-13A8CFEA4B4E}" srcOrd="0" destOrd="0" presId="urn:microsoft.com/office/officeart/2005/8/layout/hierarchy2"/>
    <dgm:cxn modelId="{896A78C0-344C-4FE5-A304-8C394E81EE8F}" type="presOf" srcId="{D0C190CC-9472-4112-BEA6-C78F9FC6CD10}" destId="{B4FB1088-F857-42D5-869C-26DAA595FBD7}" srcOrd="0" destOrd="0" presId="urn:microsoft.com/office/officeart/2005/8/layout/hierarchy2"/>
    <dgm:cxn modelId="{61A8F8C0-16AE-4C49-955F-3285C9A0BAD5}" type="presOf" srcId="{82144E3C-2760-430F-B153-131F813FA164}" destId="{BB86122D-8D63-4A43-BC0C-90761B879E2B}" srcOrd="0" destOrd="0" presId="urn:microsoft.com/office/officeart/2005/8/layout/hierarchy2"/>
    <dgm:cxn modelId="{04BDB2C3-D5DC-401C-915E-ACA4B5322C3A}" srcId="{AAF393DC-0FB5-4350-A98A-BAE58F9D9D9A}" destId="{722A02C7-0B3D-48FA-BF38-53DFA163143F}" srcOrd="0" destOrd="0" parTransId="{479A7E03-9D5C-401F-B8D9-E0FD6927F888}" sibTransId="{74B849BE-5B53-4D78-9F93-08D6B5B1B366}"/>
    <dgm:cxn modelId="{0E3C1EC7-AA2A-4447-AD79-D3D4753AC7D0}" type="presOf" srcId="{D2C9F687-C41F-4A5A-940B-1CA9166B5DBF}" destId="{7ED76063-5DF1-4A24-B587-D6D544FBFC44}" srcOrd="0" destOrd="0" presId="urn:microsoft.com/office/officeart/2005/8/layout/hierarchy2"/>
    <dgm:cxn modelId="{CCCFA0DD-D6BE-4937-A7C5-1EA8BBE6A82D}" type="presOf" srcId="{82144E3C-2760-430F-B153-131F813FA164}" destId="{43D2F284-EEC8-4BD0-AB24-D5DC66AF7C74}" srcOrd="1" destOrd="0" presId="urn:microsoft.com/office/officeart/2005/8/layout/hierarchy2"/>
    <dgm:cxn modelId="{BBB03CE0-FD42-4F4D-9C0A-8E711A4DFED5}" type="presOf" srcId="{B1ABA046-50D6-4446-AA59-BCA5FD7BF241}" destId="{7829F982-16F4-4BEC-AADA-896949558F53}" srcOrd="1" destOrd="0" presId="urn:microsoft.com/office/officeart/2005/8/layout/hierarchy2"/>
    <dgm:cxn modelId="{146F4AF1-7112-4D92-B4D8-680476788A76}" srcId="{B0DBED05-48B0-4832-BECF-520A044C19FD}" destId="{C0F81522-F0F6-41A9-9A44-18882F0689A4}" srcOrd="0" destOrd="0" parTransId="{FDC7F378-7260-4290-B0CD-60230D0FDA7E}" sibTransId="{FA712262-F75E-48EF-87E5-6D0B72A8F196}"/>
    <dgm:cxn modelId="{3E6B51E2-9916-4931-8137-B405713EA4E6}" type="presParOf" srcId="{7ED76063-5DF1-4A24-B587-D6D544FBFC44}" destId="{2D654DFC-2ACB-40B3-84AF-11D37354F6E0}" srcOrd="0" destOrd="0" presId="urn:microsoft.com/office/officeart/2005/8/layout/hierarchy2"/>
    <dgm:cxn modelId="{7D43C1C3-572C-456F-A6AE-862A50A14EED}" type="presParOf" srcId="{2D654DFC-2ACB-40B3-84AF-11D37354F6E0}" destId="{B5E754AC-9682-465E-9DFB-D68F6F0CDE95}" srcOrd="0" destOrd="0" presId="urn:microsoft.com/office/officeart/2005/8/layout/hierarchy2"/>
    <dgm:cxn modelId="{65E1EFE2-58C3-4A29-8F39-BA61D0602E46}" type="presParOf" srcId="{2D654DFC-2ACB-40B3-84AF-11D37354F6E0}" destId="{54E198BD-2F19-4EBE-B376-127D43E1E753}" srcOrd="1" destOrd="0" presId="urn:microsoft.com/office/officeart/2005/8/layout/hierarchy2"/>
    <dgm:cxn modelId="{E143C696-275E-4397-919E-80DEF43CF579}" type="presParOf" srcId="{54E198BD-2F19-4EBE-B376-127D43E1E753}" destId="{9AD7B61C-3BA4-4BDC-91C1-71254537191A}" srcOrd="0" destOrd="0" presId="urn:microsoft.com/office/officeart/2005/8/layout/hierarchy2"/>
    <dgm:cxn modelId="{4D5271B5-7892-4ACA-AA3B-301263C0117A}" type="presParOf" srcId="{9AD7B61C-3BA4-4BDC-91C1-71254537191A}" destId="{D3C31EB6-6FBC-4CFB-8B63-81423CC79787}" srcOrd="0" destOrd="0" presId="urn:microsoft.com/office/officeart/2005/8/layout/hierarchy2"/>
    <dgm:cxn modelId="{1110DC51-431D-4226-A42D-2B2718E4CC48}" type="presParOf" srcId="{54E198BD-2F19-4EBE-B376-127D43E1E753}" destId="{FAD54F43-F1F0-405D-823C-258CD63B173D}" srcOrd="1" destOrd="0" presId="urn:microsoft.com/office/officeart/2005/8/layout/hierarchy2"/>
    <dgm:cxn modelId="{5A690EDE-EA73-4E7A-8F69-80B9DF1E9C11}" type="presParOf" srcId="{FAD54F43-F1F0-405D-823C-258CD63B173D}" destId="{130203BE-170E-4149-896B-5EA0815ABA59}" srcOrd="0" destOrd="0" presId="urn:microsoft.com/office/officeart/2005/8/layout/hierarchy2"/>
    <dgm:cxn modelId="{54E32563-DD47-4A73-8CDE-8AD7C36CA2EA}" type="presParOf" srcId="{FAD54F43-F1F0-405D-823C-258CD63B173D}" destId="{A46473F7-CCB0-4A24-9D13-B5DB7ABD281F}" srcOrd="1" destOrd="0" presId="urn:microsoft.com/office/officeart/2005/8/layout/hierarchy2"/>
    <dgm:cxn modelId="{5E180115-5073-49FB-B2BC-16892F1F98BA}" type="presParOf" srcId="{A46473F7-CCB0-4A24-9D13-B5DB7ABD281F}" destId="{C1A66485-283F-4CBA-94B3-71C70AEF0547}" srcOrd="0" destOrd="0" presId="urn:microsoft.com/office/officeart/2005/8/layout/hierarchy2"/>
    <dgm:cxn modelId="{2E7CE0AE-9681-45FA-B8A8-4D8337B02EC1}" type="presParOf" srcId="{C1A66485-283F-4CBA-94B3-71C70AEF0547}" destId="{61FF2775-5A8F-4F48-AC5B-44EF795F2531}" srcOrd="0" destOrd="0" presId="urn:microsoft.com/office/officeart/2005/8/layout/hierarchy2"/>
    <dgm:cxn modelId="{38C96EBD-DC70-4AC1-8693-A00FD0A89A1B}" type="presParOf" srcId="{A46473F7-CCB0-4A24-9D13-B5DB7ABD281F}" destId="{51F9958F-E842-46A1-9EB4-AE6800171034}" srcOrd="1" destOrd="0" presId="urn:microsoft.com/office/officeart/2005/8/layout/hierarchy2"/>
    <dgm:cxn modelId="{4DA939F8-9FF5-4F6F-8870-C864B7B29491}" type="presParOf" srcId="{51F9958F-E842-46A1-9EB4-AE6800171034}" destId="{0B5D9112-CE3A-46BC-8ED6-F55314F5F272}" srcOrd="0" destOrd="0" presId="urn:microsoft.com/office/officeart/2005/8/layout/hierarchy2"/>
    <dgm:cxn modelId="{5BBFD7A1-D8E9-4680-B0AD-DE568B4358E0}" type="presParOf" srcId="{51F9958F-E842-46A1-9EB4-AE6800171034}" destId="{C187CBC6-26D0-4199-995F-A000126507D3}" srcOrd="1" destOrd="0" presId="urn:microsoft.com/office/officeart/2005/8/layout/hierarchy2"/>
    <dgm:cxn modelId="{37234D82-5296-409B-AA8C-811D41F42E66}" type="presParOf" srcId="{A46473F7-CCB0-4A24-9D13-B5DB7ABD281F}" destId="{B4FB1088-F857-42D5-869C-26DAA595FBD7}" srcOrd="2" destOrd="0" presId="urn:microsoft.com/office/officeart/2005/8/layout/hierarchy2"/>
    <dgm:cxn modelId="{68BD7E2A-B4E2-478D-BC10-EF0AE70DBA7C}" type="presParOf" srcId="{B4FB1088-F857-42D5-869C-26DAA595FBD7}" destId="{99AF9D30-FE40-4442-A23B-021D6E5C2771}" srcOrd="0" destOrd="0" presId="urn:microsoft.com/office/officeart/2005/8/layout/hierarchy2"/>
    <dgm:cxn modelId="{A3DD0F6B-9A2E-483D-8973-71582F94C5A9}" type="presParOf" srcId="{A46473F7-CCB0-4A24-9D13-B5DB7ABD281F}" destId="{279B6D57-6DD8-4A7E-9215-304157882948}" srcOrd="3" destOrd="0" presId="urn:microsoft.com/office/officeart/2005/8/layout/hierarchy2"/>
    <dgm:cxn modelId="{A8423170-A54A-4B51-A0B7-B47AD1604677}" type="presParOf" srcId="{279B6D57-6DD8-4A7E-9215-304157882948}" destId="{977C6BFE-0B09-4B28-9A2E-A84ABBCF0FC8}" srcOrd="0" destOrd="0" presId="urn:microsoft.com/office/officeart/2005/8/layout/hierarchy2"/>
    <dgm:cxn modelId="{DF4246C4-C70C-4353-9EAD-2198F901619B}" type="presParOf" srcId="{279B6D57-6DD8-4A7E-9215-304157882948}" destId="{368AA7FC-0978-43C7-9701-CEB5032FE009}" srcOrd="1" destOrd="0" presId="urn:microsoft.com/office/officeart/2005/8/layout/hierarchy2"/>
    <dgm:cxn modelId="{B5DC6FE3-720C-4FDD-B3C3-F78DB1D49D6D}" type="presParOf" srcId="{A46473F7-CCB0-4A24-9D13-B5DB7ABD281F}" destId="{CC7C5944-41DA-4EA0-A9CA-303D65D4FC39}" srcOrd="4" destOrd="0" presId="urn:microsoft.com/office/officeart/2005/8/layout/hierarchy2"/>
    <dgm:cxn modelId="{BF4BCC03-D57C-45BF-8025-399CDA9ACF95}" type="presParOf" srcId="{CC7C5944-41DA-4EA0-A9CA-303D65D4FC39}" destId="{7829F982-16F4-4BEC-AADA-896949558F53}" srcOrd="0" destOrd="0" presId="urn:microsoft.com/office/officeart/2005/8/layout/hierarchy2"/>
    <dgm:cxn modelId="{1FB39769-26E8-466E-98C6-30C5C319E29C}" type="presParOf" srcId="{A46473F7-CCB0-4A24-9D13-B5DB7ABD281F}" destId="{11374B4C-9A0E-474E-A284-1BCED20AA0D2}" srcOrd="5" destOrd="0" presId="urn:microsoft.com/office/officeart/2005/8/layout/hierarchy2"/>
    <dgm:cxn modelId="{2AB44471-B618-4E66-A037-658BB34B1452}" type="presParOf" srcId="{11374B4C-9A0E-474E-A284-1BCED20AA0D2}" destId="{A298A35B-B3FA-4BB8-84F0-13A8CFEA4B4E}" srcOrd="0" destOrd="0" presId="urn:microsoft.com/office/officeart/2005/8/layout/hierarchy2"/>
    <dgm:cxn modelId="{1C94BED8-ECE3-4C22-B18C-FDDF0F4E1A93}" type="presParOf" srcId="{11374B4C-9A0E-474E-A284-1BCED20AA0D2}" destId="{6F6B70EB-B1E5-4FCB-8495-4A50D1C78C38}" srcOrd="1" destOrd="0" presId="urn:microsoft.com/office/officeart/2005/8/layout/hierarchy2"/>
    <dgm:cxn modelId="{C38D9B88-8196-4C4A-A44A-09E9B89EF0A1}" type="presParOf" srcId="{54E198BD-2F19-4EBE-B376-127D43E1E753}" destId="{BB86122D-8D63-4A43-BC0C-90761B879E2B}" srcOrd="2" destOrd="0" presId="urn:microsoft.com/office/officeart/2005/8/layout/hierarchy2"/>
    <dgm:cxn modelId="{03C23461-FB56-4B7B-A1F8-318A225782F4}" type="presParOf" srcId="{BB86122D-8D63-4A43-BC0C-90761B879E2B}" destId="{43D2F284-EEC8-4BD0-AB24-D5DC66AF7C74}" srcOrd="0" destOrd="0" presId="urn:microsoft.com/office/officeart/2005/8/layout/hierarchy2"/>
    <dgm:cxn modelId="{AEEB3D22-21A0-4CB6-A957-905CDA14B749}" type="presParOf" srcId="{54E198BD-2F19-4EBE-B376-127D43E1E753}" destId="{C54452F2-68EE-443A-A39E-A90779D32E28}" srcOrd="3" destOrd="0" presId="urn:microsoft.com/office/officeart/2005/8/layout/hierarchy2"/>
    <dgm:cxn modelId="{F8A2D955-7521-4DFF-A321-2B722BFD9844}" type="presParOf" srcId="{C54452F2-68EE-443A-A39E-A90779D32E28}" destId="{88A3A6F4-AF52-428C-8B4C-A6BF22EE9AA3}" srcOrd="0" destOrd="0" presId="urn:microsoft.com/office/officeart/2005/8/layout/hierarchy2"/>
    <dgm:cxn modelId="{A44997FC-A8ED-4276-9CFB-33FC6E118ED3}" type="presParOf" srcId="{C54452F2-68EE-443A-A39E-A90779D32E28}" destId="{A48B7F53-D876-4892-9BB8-98ADAAE60E80}" srcOrd="1" destOrd="0" presId="urn:microsoft.com/office/officeart/2005/8/layout/hierarchy2"/>
    <dgm:cxn modelId="{4B7F1764-3DD6-48A4-8E7A-FAD63783072F}" type="presParOf" srcId="{A48B7F53-D876-4892-9BB8-98ADAAE60E80}" destId="{D487CB45-370F-491F-A256-7EC398A30EA4}" srcOrd="0" destOrd="0" presId="urn:microsoft.com/office/officeart/2005/8/layout/hierarchy2"/>
    <dgm:cxn modelId="{958A9944-3E48-4A6F-B736-D68EE3C1F78F}" type="presParOf" srcId="{D487CB45-370F-491F-A256-7EC398A30EA4}" destId="{BB45CDAF-D676-49DE-905F-D836542E99C8}" srcOrd="0" destOrd="0" presId="urn:microsoft.com/office/officeart/2005/8/layout/hierarchy2"/>
    <dgm:cxn modelId="{60B06815-E61B-4402-B212-CC598404ADBD}" type="presParOf" srcId="{A48B7F53-D876-4892-9BB8-98ADAAE60E80}" destId="{5B28C6E4-7D8E-45AC-A6CA-7FFF23CE7A4E}" srcOrd="1" destOrd="0" presId="urn:microsoft.com/office/officeart/2005/8/layout/hierarchy2"/>
    <dgm:cxn modelId="{C0451F8F-B777-4772-9F28-BDAAB59921B7}" type="presParOf" srcId="{5B28C6E4-7D8E-45AC-A6CA-7FFF23CE7A4E}" destId="{95920555-AB3A-4E18-8DF5-9C055D80A0F9}" srcOrd="0" destOrd="0" presId="urn:microsoft.com/office/officeart/2005/8/layout/hierarchy2"/>
    <dgm:cxn modelId="{0642D822-0236-4463-BB17-6D1FE690BC81}" type="presParOf" srcId="{5B28C6E4-7D8E-45AC-A6CA-7FFF23CE7A4E}" destId="{94C8D3BD-FFCE-4E76-83B8-E50D0E59B39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9F687-C41F-4A5A-940B-1CA9166B5DB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AAF393DC-0FB5-4350-A98A-BAE58F9D9D9A}">
      <dgm:prSet phldrT="[Text]" custT="1"/>
      <dgm:spPr>
        <a:solidFill>
          <a:schemeClr val="bg2">
            <a:lumMod val="50000"/>
          </a:schemeClr>
        </a:solidFill>
        <a:ln>
          <a:solidFill>
            <a:schemeClr val="accent1"/>
          </a:solidFill>
        </a:ln>
      </dgm:spPr>
      <dgm:t>
        <a:bodyPr/>
        <a:lstStyle/>
        <a:p>
          <a:r>
            <a:rPr lang="en-GB" sz="1800" dirty="0"/>
            <a:t>Incorrect EQA result</a:t>
          </a:r>
        </a:p>
      </dgm:t>
    </dgm:pt>
    <dgm:pt modelId="{86195DB1-568F-4A95-ABF4-290BF45CC31E}" type="parTrans" cxnId="{7EC95A22-1FBE-4756-935C-3BFA10AF2FEE}">
      <dgm:prSet/>
      <dgm:spPr/>
      <dgm:t>
        <a:bodyPr/>
        <a:lstStyle/>
        <a:p>
          <a:endParaRPr lang="en-GB"/>
        </a:p>
      </dgm:t>
    </dgm:pt>
    <dgm:pt modelId="{A1894A32-8305-4316-A4C6-ECE4828F34D2}" type="sibTrans" cxnId="{7EC95A22-1FBE-4756-935C-3BFA10AF2FEE}">
      <dgm:prSet/>
      <dgm:spPr/>
      <dgm:t>
        <a:bodyPr/>
        <a:lstStyle/>
        <a:p>
          <a:endParaRPr lang="en-GB"/>
        </a:p>
      </dgm:t>
    </dgm:pt>
    <dgm:pt modelId="{722A02C7-0B3D-48FA-BF38-53DFA163143F}">
      <dgm:prSet phldrT="[Text]" custT="1"/>
      <dgm:spPr>
        <a:solidFill>
          <a:schemeClr val="bg2">
            <a:lumMod val="75000"/>
          </a:schemeClr>
        </a:solidFill>
      </dgm:spPr>
      <dgm:t>
        <a:bodyPr/>
        <a:lstStyle/>
        <a:p>
          <a:r>
            <a:rPr lang="en-GB" sz="1400" dirty="0">
              <a:solidFill>
                <a:schemeClr val="bg2">
                  <a:lumMod val="10000"/>
                </a:schemeClr>
              </a:solidFill>
            </a:rPr>
            <a:t>Staff training complete</a:t>
          </a:r>
        </a:p>
      </dgm:t>
    </dgm:pt>
    <dgm:pt modelId="{479A7E03-9D5C-401F-B8D9-E0FD6927F888}" type="parTrans" cxnId="{04BDB2C3-D5DC-401C-915E-ACA4B5322C3A}">
      <dgm:prSet/>
      <dgm:spPr/>
      <dgm:t>
        <a:bodyPr/>
        <a:lstStyle/>
        <a:p>
          <a:endParaRPr lang="en-GB" dirty="0"/>
        </a:p>
      </dgm:t>
    </dgm:pt>
    <dgm:pt modelId="{74B849BE-5B53-4D78-9F93-08D6B5B1B366}" type="sibTrans" cxnId="{04BDB2C3-D5DC-401C-915E-ACA4B5322C3A}">
      <dgm:prSet/>
      <dgm:spPr/>
      <dgm:t>
        <a:bodyPr/>
        <a:lstStyle/>
        <a:p>
          <a:endParaRPr lang="en-GB"/>
        </a:p>
      </dgm:t>
    </dgm:pt>
    <dgm:pt modelId="{74B0BE0C-896C-43B3-A973-D1A576932C37}">
      <dgm:prSet phldrT="[Text]" custT="1"/>
      <dgm:spPr>
        <a:solidFill>
          <a:schemeClr val="accent1">
            <a:lumMod val="20000"/>
            <a:lumOff val="80000"/>
          </a:schemeClr>
        </a:solidFill>
      </dgm:spPr>
      <dgm:t>
        <a:bodyPr/>
        <a:lstStyle/>
        <a:p>
          <a:r>
            <a:rPr lang="en-GB" sz="1400" dirty="0">
              <a:solidFill>
                <a:schemeClr val="accent1">
                  <a:lumMod val="75000"/>
                </a:schemeClr>
              </a:solidFill>
            </a:rPr>
            <a:t>Up to date Quality Manual objectives supporting business functions</a:t>
          </a:r>
        </a:p>
      </dgm:t>
    </dgm:pt>
    <dgm:pt modelId="{EBB10D67-0D1F-486A-8631-8EA829F7B551}" type="parTrans" cxnId="{62795D35-68C1-4815-B3EF-568AC785D108}">
      <dgm:prSet/>
      <dgm:spPr/>
      <dgm:t>
        <a:bodyPr/>
        <a:lstStyle/>
        <a:p>
          <a:endParaRPr lang="en-GB" dirty="0"/>
        </a:p>
      </dgm:t>
    </dgm:pt>
    <dgm:pt modelId="{B241118F-7287-4FB8-A103-D97500A047A3}" type="sibTrans" cxnId="{62795D35-68C1-4815-B3EF-568AC785D108}">
      <dgm:prSet/>
      <dgm:spPr/>
      <dgm:t>
        <a:bodyPr/>
        <a:lstStyle/>
        <a:p>
          <a:endParaRPr lang="en-GB"/>
        </a:p>
      </dgm:t>
    </dgm:pt>
    <dgm:pt modelId="{CF8A857D-2932-4705-8F61-A5C2F9333DFF}">
      <dgm:prSet phldrT="[Text]" custT="1"/>
      <dgm:spPr>
        <a:solidFill>
          <a:schemeClr val="accent1">
            <a:lumMod val="20000"/>
            <a:lumOff val="80000"/>
          </a:schemeClr>
        </a:solidFill>
      </dgm:spPr>
      <dgm:t>
        <a:bodyPr/>
        <a:lstStyle/>
        <a:p>
          <a:r>
            <a:rPr lang="en-GB" sz="1400" dirty="0">
              <a:solidFill>
                <a:schemeClr val="accent1">
                  <a:lumMod val="75000"/>
                </a:schemeClr>
              </a:solidFill>
            </a:rPr>
            <a:t>Equipment serviced and calibrated</a:t>
          </a:r>
        </a:p>
      </dgm:t>
    </dgm:pt>
    <dgm:pt modelId="{B1ABA046-50D6-4446-AA59-BCA5FD7BF241}" type="parTrans" cxnId="{FF02E8A5-6083-4E52-86E5-C881D11183E3}">
      <dgm:prSet/>
      <dgm:spPr/>
      <dgm:t>
        <a:bodyPr/>
        <a:lstStyle/>
        <a:p>
          <a:endParaRPr lang="en-GB" dirty="0"/>
        </a:p>
      </dgm:t>
    </dgm:pt>
    <dgm:pt modelId="{A552B487-62BC-4407-B6C2-6382D5419C25}" type="sibTrans" cxnId="{FF02E8A5-6083-4E52-86E5-C881D11183E3}">
      <dgm:prSet/>
      <dgm:spPr/>
      <dgm:t>
        <a:bodyPr/>
        <a:lstStyle/>
        <a:p>
          <a:endParaRPr lang="en-GB"/>
        </a:p>
      </dgm:t>
    </dgm:pt>
    <dgm:pt modelId="{B0DBED05-48B0-4832-BECF-520A044C19FD}">
      <dgm:prSet phldrT="[Text]" custT="1"/>
      <dgm:spPr>
        <a:solidFill>
          <a:schemeClr val="bg2">
            <a:lumMod val="75000"/>
          </a:schemeClr>
        </a:solidFill>
      </dgm:spPr>
      <dgm:t>
        <a:bodyPr/>
        <a:lstStyle/>
        <a:p>
          <a:r>
            <a:rPr lang="en-GB" sz="1400" dirty="0">
              <a:solidFill>
                <a:schemeClr val="bg2">
                  <a:lumMod val="10000"/>
                </a:schemeClr>
              </a:solidFill>
            </a:rPr>
            <a:t>Turnaround times met</a:t>
          </a:r>
        </a:p>
      </dgm:t>
    </dgm:pt>
    <dgm:pt modelId="{82144E3C-2760-430F-B153-131F813FA164}" type="parTrans" cxnId="{26C7C495-0762-4E75-989A-DCFAED3AFED8}">
      <dgm:prSet/>
      <dgm:spPr/>
      <dgm:t>
        <a:bodyPr/>
        <a:lstStyle/>
        <a:p>
          <a:endParaRPr lang="en-GB" dirty="0"/>
        </a:p>
      </dgm:t>
    </dgm:pt>
    <dgm:pt modelId="{1BE0914D-79AD-4FBE-B14B-70CCED2978D0}" type="sibTrans" cxnId="{26C7C495-0762-4E75-989A-DCFAED3AFED8}">
      <dgm:prSet/>
      <dgm:spPr/>
      <dgm:t>
        <a:bodyPr/>
        <a:lstStyle/>
        <a:p>
          <a:endParaRPr lang="en-GB"/>
        </a:p>
      </dgm:t>
    </dgm:pt>
    <dgm:pt modelId="{C0F81522-F0F6-41A9-9A44-18882F0689A4}">
      <dgm:prSet phldrT="[Text]" custT="1"/>
      <dgm:spPr>
        <a:solidFill>
          <a:schemeClr val="accent1">
            <a:lumMod val="20000"/>
            <a:lumOff val="80000"/>
          </a:schemeClr>
        </a:solidFill>
      </dgm:spPr>
      <dgm:t>
        <a:bodyPr/>
        <a:lstStyle/>
        <a:p>
          <a:r>
            <a:rPr lang="en-GB" sz="1400" dirty="0">
              <a:solidFill>
                <a:schemeClr val="accent1">
                  <a:lumMod val="75000"/>
                </a:schemeClr>
              </a:solidFill>
            </a:rPr>
            <a:t>Decrease in customer complaints</a:t>
          </a:r>
        </a:p>
      </dgm:t>
    </dgm:pt>
    <dgm:pt modelId="{FDC7F378-7260-4290-B0CD-60230D0FDA7E}" type="parTrans" cxnId="{146F4AF1-7112-4D92-B4D8-680476788A76}">
      <dgm:prSet/>
      <dgm:spPr/>
      <dgm:t>
        <a:bodyPr/>
        <a:lstStyle/>
        <a:p>
          <a:endParaRPr lang="en-GB" dirty="0"/>
        </a:p>
      </dgm:t>
    </dgm:pt>
    <dgm:pt modelId="{FA712262-F75E-48EF-87E5-6D0B72A8F196}" type="sibTrans" cxnId="{146F4AF1-7112-4D92-B4D8-680476788A76}">
      <dgm:prSet/>
      <dgm:spPr/>
      <dgm:t>
        <a:bodyPr/>
        <a:lstStyle/>
        <a:p>
          <a:endParaRPr lang="en-GB"/>
        </a:p>
      </dgm:t>
    </dgm:pt>
    <dgm:pt modelId="{8DBFEF65-651F-46E7-8286-D41A9B25FE73}">
      <dgm:prSet custT="1"/>
      <dgm:spPr>
        <a:solidFill>
          <a:schemeClr val="accent1">
            <a:lumMod val="20000"/>
            <a:lumOff val="80000"/>
          </a:schemeClr>
        </a:solidFill>
      </dgm:spPr>
      <dgm:t>
        <a:bodyPr/>
        <a:lstStyle/>
        <a:p>
          <a:r>
            <a:rPr lang="en-GB" sz="1400" dirty="0">
              <a:solidFill>
                <a:schemeClr val="accent1">
                  <a:lumMod val="75000"/>
                </a:schemeClr>
              </a:solidFill>
            </a:rPr>
            <a:t>Internal Quality Control assessments completed</a:t>
          </a:r>
        </a:p>
      </dgm:t>
    </dgm:pt>
    <dgm:pt modelId="{D0C190CC-9472-4112-BEA6-C78F9FC6CD10}" type="parTrans" cxnId="{D8B56158-A53B-4ED0-ADBA-F5C5B7366D39}">
      <dgm:prSet/>
      <dgm:spPr/>
      <dgm:t>
        <a:bodyPr/>
        <a:lstStyle/>
        <a:p>
          <a:endParaRPr lang="en-GB" dirty="0"/>
        </a:p>
      </dgm:t>
    </dgm:pt>
    <dgm:pt modelId="{F1D6DF92-FB27-406F-BBF5-B098D0D1271D}" type="sibTrans" cxnId="{D8B56158-A53B-4ED0-ADBA-F5C5B7366D39}">
      <dgm:prSet/>
      <dgm:spPr/>
      <dgm:t>
        <a:bodyPr/>
        <a:lstStyle/>
        <a:p>
          <a:endParaRPr lang="en-GB"/>
        </a:p>
      </dgm:t>
    </dgm:pt>
    <dgm:pt modelId="{7ED76063-5DF1-4A24-B587-D6D544FBFC44}" type="pres">
      <dgm:prSet presAssocID="{D2C9F687-C41F-4A5A-940B-1CA9166B5DBF}" presName="diagram" presStyleCnt="0">
        <dgm:presLayoutVars>
          <dgm:chPref val="1"/>
          <dgm:dir/>
          <dgm:animOne val="branch"/>
          <dgm:animLvl val="lvl"/>
          <dgm:resizeHandles val="exact"/>
        </dgm:presLayoutVars>
      </dgm:prSet>
      <dgm:spPr/>
    </dgm:pt>
    <dgm:pt modelId="{2D654DFC-2ACB-40B3-84AF-11D37354F6E0}" type="pres">
      <dgm:prSet presAssocID="{AAF393DC-0FB5-4350-A98A-BAE58F9D9D9A}" presName="root1" presStyleCnt="0"/>
      <dgm:spPr/>
    </dgm:pt>
    <dgm:pt modelId="{B5E754AC-9682-465E-9DFB-D68F6F0CDE95}" type="pres">
      <dgm:prSet presAssocID="{AAF393DC-0FB5-4350-A98A-BAE58F9D9D9A}" presName="LevelOneTextNode" presStyleLbl="node0" presStyleIdx="0" presStyleCnt="1" custScaleY="391603" custLinFactNeighborX="-1728" custLinFactNeighborY="-12097">
        <dgm:presLayoutVars>
          <dgm:chPref val="3"/>
        </dgm:presLayoutVars>
      </dgm:prSet>
      <dgm:spPr/>
    </dgm:pt>
    <dgm:pt modelId="{54E198BD-2F19-4EBE-B376-127D43E1E753}" type="pres">
      <dgm:prSet presAssocID="{AAF393DC-0FB5-4350-A98A-BAE58F9D9D9A}" presName="level2hierChild" presStyleCnt="0"/>
      <dgm:spPr/>
    </dgm:pt>
    <dgm:pt modelId="{9AD7B61C-3BA4-4BDC-91C1-71254537191A}" type="pres">
      <dgm:prSet presAssocID="{479A7E03-9D5C-401F-B8D9-E0FD6927F888}" presName="conn2-1" presStyleLbl="parChTrans1D2" presStyleIdx="0" presStyleCnt="2"/>
      <dgm:spPr/>
    </dgm:pt>
    <dgm:pt modelId="{D3C31EB6-6FBC-4CFB-8B63-81423CC79787}" type="pres">
      <dgm:prSet presAssocID="{479A7E03-9D5C-401F-B8D9-E0FD6927F888}" presName="connTx" presStyleLbl="parChTrans1D2" presStyleIdx="0" presStyleCnt="2"/>
      <dgm:spPr/>
    </dgm:pt>
    <dgm:pt modelId="{FAD54F43-F1F0-405D-823C-258CD63B173D}" type="pres">
      <dgm:prSet presAssocID="{722A02C7-0B3D-48FA-BF38-53DFA163143F}" presName="root2" presStyleCnt="0"/>
      <dgm:spPr/>
    </dgm:pt>
    <dgm:pt modelId="{130203BE-170E-4149-896B-5EA0815ABA59}" type="pres">
      <dgm:prSet presAssocID="{722A02C7-0B3D-48FA-BF38-53DFA163143F}" presName="LevelTwoTextNode" presStyleLbl="node2" presStyleIdx="0" presStyleCnt="2">
        <dgm:presLayoutVars>
          <dgm:chPref val="3"/>
        </dgm:presLayoutVars>
      </dgm:prSet>
      <dgm:spPr/>
    </dgm:pt>
    <dgm:pt modelId="{A46473F7-CCB0-4A24-9D13-B5DB7ABD281F}" type="pres">
      <dgm:prSet presAssocID="{722A02C7-0B3D-48FA-BF38-53DFA163143F}" presName="level3hierChild" presStyleCnt="0"/>
      <dgm:spPr/>
    </dgm:pt>
    <dgm:pt modelId="{C1A66485-283F-4CBA-94B3-71C70AEF0547}" type="pres">
      <dgm:prSet presAssocID="{EBB10D67-0D1F-486A-8631-8EA829F7B551}" presName="conn2-1" presStyleLbl="parChTrans1D3" presStyleIdx="0" presStyleCnt="4"/>
      <dgm:spPr/>
    </dgm:pt>
    <dgm:pt modelId="{61FF2775-5A8F-4F48-AC5B-44EF795F2531}" type="pres">
      <dgm:prSet presAssocID="{EBB10D67-0D1F-486A-8631-8EA829F7B551}" presName="connTx" presStyleLbl="parChTrans1D3" presStyleIdx="0" presStyleCnt="4"/>
      <dgm:spPr/>
    </dgm:pt>
    <dgm:pt modelId="{51F9958F-E842-46A1-9EB4-AE6800171034}" type="pres">
      <dgm:prSet presAssocID="{74B0BE0C-896C-43B3-A973-D1A576932C37}" presName="root2" presStyleCnt="0"/>
      <dgm:spPr/>
    </dgm:pt>
    <dgm:pt modelId="{0B5D9112-CE3A-46BC-8ED6-F55314F5F272}" type="pres">
      <dgm:prSet presAssocID="{74B0BE0C-896C-43B3-A973-D1A576932C37}" presName="LevelTwoTextNode" presStyleLbl="node3" presStyleIdx="0" presStyleCnt="4">
        <dgm:presLayoutVars>
          <dgm:chPref val="3"/>
        </dgm:presLayoutVars>
      </dgm:prSet>
      <dgm:spPr/>
    </dgm:pt>
    <dgm:pt modelId="{C187CBC6-26D0-4199-995F-A000126507D3}" type="pres">
      <dgm:prSet presAssocID="{74B0BE0C-896C-43B3-A973-D1A576932C37}" presName="level3hierChild" presStyleCnt="0"/>
      <dgm:spPr/>
    </dgm:pt>
    <dgm:pt modelId="{B4FB1088-F857-42D5-869C-26DAA595FBD7}" type="pres">
      <dgm:prSet presAssocID="{D0C190CC-9472-4112-BEA6-C78F9FC6CD10}" presName="conn2-1" presStyleLbl="parChTrans1D3" presStyleIdx="1" presStyleCnt="4"/>
      <dgm:spPr/>
    </dgm:pt>
    <dgm:pt modelId="{99AF9D30-FE40-4442-A23B-021D6E5C2771}" type="pres">
      <dgm:prSet presAssocID="{D0C190CC-9472-4112-BEA6-C78F9FC6CD10}" presName="connTx" presStyleLbl="parChTrans1D3" presStyleIdx="1" presStyleCnt="4"/>
      <dgm:spPr/>
    </dgm:pt>
    <dgm:pt modelId="{279B6D57-6DD8-4A7E-9215-304157882948}" type="pres">
      <dgm:prSet presAssocID="{8DBFEF65-651F-46E7-8286-D41A9B25FE73}" presName="root2" presStyleCnt="0"/>
      <dgm:spPr/>
    </dgm:pt>
    <dgm:pt modelId="{977C6BFE-0B09-4B28-9A2E-A84ABBCF0FC8}" type="pres">
      <dgm:prSet presAssocID="{8DBFEF65-651F-46E7-8286-D41A9B25FE73}" presName="LevelTwoTextNode" presStyleLbl="node3" presStyleIdx="1" presStyleCnt="4">
        <dgm:presLayoutVars>
          <dgm:chPref val="3"/>
        </dgm:presLayoutVars>
      </dgm:prSet>
      <dgm:spPr/>
    </dgm:pt>
    <dgm:pt modelId="{368AA7FC-0978-43C7-9701-CEB5032FE009}" type="pres">
      <dgm:prSet presAssocID="{8DBFEF65-651F-46E7-8286-D41A9B25FE73}" presName="level3hierChild" presStyleCnt="0"/>
      <dgm:spPr/>
    </dgm:pt>
    <dgm:pt modelId="{CC7C5944-41DA-4EA0-A9CA-303D65D4FC39}" type="pres">
      <dgm:prSet presAssocID="{B1ABA046-50D6-4446-AA59-BCA5FD7BF241}" presName="conn2-1" presStyleLbl="parChTrans1D3" presStyleIdx="2" presStyleCnt="4"/>
      <dgm:spPr/>
    </dgm:pt>
    <dgm:pt modelId="{7829F982-16F4-4BEC-AADA-896949558F53}" type="pres">
      <dgm:prSet presAssocID="{B1ABA046-50D6-4446-AA59-BCA5FD7BF241}" presName="connTx" presStyleLbl="parChTrans1D3" presStyleIdx="2" presStyleCnt="4"/>
      <dgm:spPr/>
    </dgm:pt>
    <dgm:pt modelId="{11374B4C-9A0E-474E-A284-1BCED20AA0D2}" type="pres">
      <dgm:prSet presAssocID="{CF8A857D-2932-4705-8F61-A5C2F9333DFF}" presName="root2" presStyleCnt="0"/>
      <dgm:spPr/>
    </dgm:pt>
    <dgm:pt modelId="{A298A35B-B3FA-4BB8-84F0-13A8CFEA4B4E}" type="pres">
      <dgm:prSet presAssocID="{CF8A857D-2932-4705-8F61-A5C2F9333DFF}" presName="LevelTwoTextNode" presStyleLbl="node3" presStyleIdx="2" presStyleCnt="4">
        <dgm:presLayoutVars>
          <dgm:chPref val="3"/>
        </dgm:presLayoutVars>
      </dgm:prSet>
      <dgm:spPr/>
    </dgm:pt>
    <dgm:pt modelId="{6F6B70EB-B1E5-4FCB-8495-4A50D1C78C38}" type="pres">
      <dgm:prSet presAssocID="{CF8A857D-2932-4705-8F61-A5C2F9333DFF}" presName="level3hierChild" presStyleCnt="0"/>
      <dgm:spPr/>
    </dgm:pt>
    <dgm:pt modelId="{BB86122D-8D63-4A43-BC0C-90761B879E2B}" type="pres">
      <dgm:prSet presAssocID="{82144E3C-2760-430F-B153-131F813FA164}" presName="conn2-1" presStyleLbl="parChTrans1D2" presStyleIdx="1" presStyleCnt="2"/>
      <dgm:spPr/>
    </dgm:pt>
    <dgm:pt modelId="{43D2F284-EEC8-4BD0-AB24-D5DC66AF7C74}" type="pres">
      <dgm:prSet presAssocID="{82144E3C-2760-430F-B153-131F813FA164}" presName="connTx" presStyleLbl="parChTrans1D2" presStyleIdx="1" presStyleCnt="2"/>
      <dgm:spPr/>
    </dgm:pt>
    <dgm:pt modelId="{C54452F2-68EE-443A-A39E-A90779D32E28}" type="pres">
      <dgm:prSet presAssocID="{B0DBED05-48B0-4832-BECF-520A044C19FD}" presName="root2" presStyleCnt="0"/>
      <dgm:spPr/>
    </dgm:pt>
    <dgm:pt modelId="{88A3A6F4-AF52-428C-8B4C-A6BF22EE9AA3}" type="pres">
      <dgm:prSet presAssocID="{B0DBED05-48B0-4832-BECF-520A044C19FD}" presName="LevelTwoTextNode" presStyleLbl="node2" presStyleIdx="1" presStyleCnt="2">
        <dgm:presLayoutVars>
          <dgm:chPref val="3"/>
        </dgm:presLayoutVars>
      </dgm:prSet>
      <dgm:spPr/>
    </dgm:pt>
    <dgm:pt modelId="{A48B7F53-D876-4892-9BB8-98ADAAE60E80}" type="pres">
      <dgm:prSet presAssocID="{B0DBED05-48B0-4832-BECF-520A044C19FD}" presName="level3hierChild" presStyleCnt="0"/>
      <dgm:spPr/>
    </dgm:pt>
    <dgm:pt modelId="{D487CB45-370F-491F-A256-7EC398A30EA4}" type="pres">
      <dgm:prSet presAssocID="{FDC7F378-7260-4290-B0CD-60230D0FDA7E}" presName="conn2-1" presStyleLbl="parChTrans1D3" presStyleIdx="3" presStyleCnt="4"/>
      <dgm:spPr/>
    </dgm:pt>
    <dgm:pt modelId="{BB45CDAF-D676-49DE-905F-D836542E99C8}" type="pres">
      <dgm:prSet presAssocID="{FDC7F378-7260-4290-B0CD-60230D0FDA7E}" presName="connTx" presStyleLbl="parChTrans1D3" presStyleIdx="3" presStyleCnt="4"/>
      <dgm:spPr/>
    </dgm:pt>
    <dgm:pt modelId="{5B28C6E4-7D8E-45AC-A6CA-7FFF23CE7A4E}" type="pres">
      <dgm:prSet presAssocID="{C0F81522-F0F6-41A9-9A44-18882F0689A4}" presName="root2" presStyleCnt="0"/>
      <dgm:spPr/>
    </dgm:pt>
    <dgm:pt modelId="{95920555-AB3A-4E18-8DF5-9C055D80A0F9}" type="pres">
      <dgm:prSet presAssocID="{C0F81522-F0F6-41A9-9A44-18882F0689A4}" presName="LevelTwoTextNode" presStyleLbl="node3" presStyleIdx="3" presStyleCnt="4">
        <dgm:presLayoutVars>
          <dgm:chPref val="3"/>
        </dgm:presLayoutVars>
      </dgm:prSet>
      <dgm:spPr/>
    </dgm:pt>
    <dgm:pt modelId="{94C8D3BD-FFCE-4E76-83B8-E50D0E59B39F}" type="pres">
      <dgm:prSet presAssocID="{C0F81522-F0F6-41A9-9A44-18882F0689A4}" presName="level3hierChild" presStyleCnt="0"/>
      <dgm:spPr/>
    </dgm:pt>
  </dgm:ptLst>
  <dgm:cxnLst>
    <dgm:cxn modelId="{7EC95A22-1FBE-4756-935C-3BFA10AF2FEE}" srcId="{D2C9F687-C41F-4A5A-940B-1CA9166B5DBF}" destId="{AAF393DC-0FB5-4350-A98A-BAE58F9D9D9A}" srcOrd="0" destOrd="0" parTransId="{86195DB1-568F-4A95-ABF4-290BF45CC31E}" sibTransId="{A1894A32-8305-4316-A4C6-ECE4828F34D2}"/>
    <dgm:cxn modelId="{62795D35-68C1-4815-B3EF-568AC785D108}" srcId="{722A02C7-0B3D-48FA-BF38-53DFA163143F}" destId="{74B0BE0C-896C-43B3-A973-D1A576932C37}" srcOrd="0" destOrd="0" parTransId="{EBB10D67-0D1F-486A-8631-8EA829F7B551}" sibTransId="{B241118F-7287-4FB8-A103-D97500A047A3}"/>
    <dgm:cxn modelId="{4809635B-895B-4842-935B-8164B45CFA18}" type="presOf" srcId="{D2C9F687-C41F-4A5A-940B-1CA9166B5DBF}" destId="{7ED76063-5DF1-4A24-B587-D6D544FBFC44}" srcOrd="0" destOrd="0" presId="urn:microsoft.com/office/officeart/2005/8/layout/hierarchy2"/>
    <dgm:cxn modelId="{43EC375D-AD01-41D3-858C-0A2419113024}" type="presOf" srcId="{D0C190CC-9472-4112-BEA6-C78F9FC6CD10}" destId="{B4FB1088-F857-42D5-869C-26DAA595FBD7}" srcOrd="0" destOrd="0" presId="urn:microsoft.com/office/officeart/2005/8/layout/hierarchy2"/>
    <dgm:cxn modelId="{07B0C643-F89A-4D73-A3E0-A6FAF8E97BBF}" type="presOf" srcId="{722A02C7-0B3D-48FA-BF38-53DFA163143F}" destId="{130203BE-170E-4149-896B-5EA0815ABA59}" srcOrd="0" destOrd="0" presId="urn:microsoft.com/office/officeart/2005/8/layout/hierarchy2"/>
    <dgm:cxn modelId="{C60CEE6C-F629-49B5-8BFD-FFA1E43DAD17}" type="presOf" srcId="{B0DBED05-48B0-4832-BECF-520A044C19FD}" destId="{88A3A6F4-AF52-428C-8B4C-A6BF22EE9AA3}" srcOrd="0" destOrd="0" presId="urn:microsoft.com/office/officeart/2005/8/layout/hierarchy2"/>
    <dgm:cxn modelId="{0AD4D851-F78D-4D07-9376-E962CF6ACB18}" type="presOf" srcId="{D0C190CC-9472-4112-BEA6-C78F9FC6CD10}" destId="{99AF9D30-FE40-4442-A23B-021D6E5C2771}" srcOrd="1" destOrd="0" presId="urn:microsoft.com/office/officeart/2005/8/layout/hierarchy2"/>
    <dgm:cxn modelId="{D2654A56-17B9-446F-A2F6-0DB07882637B}" type="presOf" srcId="{AAF393DC-0FB5-4350-A98A-BAE58F9D9D9A}" destId="{B5E754AC-9682-465E-9DFB-D68F6F0CDE95}" srcOrd="0" destOrd="0" presId="urn:microsoft.com/office/officeart/2005/8/layout/hierarchy2"/>
    <dgm:cxn modelId="{D8B56158-A53B-4ED0-ADBA-F5C5B7366D39}" srcId="{722A02C7-0B3D-48FA-BF38-53DFA163143F}" destId="{8DBFEF65-651F-46E7-8286-D41A9B25FE73}" srcOrd="1" destOrd="0" parTransId="{D0C190CC-9472-4112-BEA6-C78F9FC6CD10}" sibTransId="{F1D6DF92-FB27-406F-BBF5-B098D0D1271D}"/>
    <dgm:cxn modelId="{DE77F57E-67D4-43D5-8456-08909453EE70}" type="presOf" srcId="{74B0BE0C-896C-43B3-A973-D1A576932C37}" destId="{0B5D9112-CE3A-46BC-8ED6-F55314F5F272}" srcOrd="0" destOrd="0" presId="urn:microsoft.com/office/officeart/2005/8/layout/hierarchy2"/>
    <dgm:cxn modelId="{ECBED180-94ED-401F-B5E5-A31253271AE2}" type="presOf" srcId="{B1ABA046-50D6-4446-AA59-BCA5FD7BF241}" destId="{CC7C5944-41DA-4EA0-A9CA-303D65D4FC39}" srcOrd="0" destOrd="0" presId="urn:microsoft.com/office/officeart/2005/8/layout/hierarchy2"/>
    <dgm:cxn modelId="{26C7C495-0762-4E75-989A-DCFAED3AFED8}" srcId="{AAF393DC-0FB5-4350-A98A-BAE58F9D9D9A}" destId="{B0DBED05-48B0-4832-BECF-520A044C19FD}" srcOrd="1" destOrd="0" parTransId="{82144E3C-2760-430F-B153-131F813FA164}" sibTransId="{1BE0914D-79AD-4FBE-B14B-70CCED2978D0}"/>
    <dgm:cxn modelId="{CFB21B96-43A9-45DF-8F7F-7788479EDAF8}" type="presOf" srcId="{FDC7F378-7260-4290-B0CD-60230D0FDA7E}" destId="{D487CB45-370F-491F-A256-7EC398A30EA4}" srcOrd="0" destOrd="0" presId="urn:microsoft.com/office/officeart/2005/8/layout/hierarchy2"/>
    <dgm:cxn modelId="{FF02E8A5-6083-4E52-86E5-C881D11183E3}" srcId="{722A02C7-0B3D-48FA-BF38-53DFA163143F}" destId="{CF8A857D-2932-4705-8F61-A5C2F9333DFF}" srcOrd="2" destOrd="0" parTransId="{B1ABA046-50D6-4446-AA59-BCA5FD7BF241}" sibTransId="{A552B487-62BC-4407-B6C2-6382D5419C25}"/>
    <dgm:cxn modelId="{CA1BA4A8-4E7B-43A7-AB77-6C0C769C9FE0}" type="presOf" srcId="{CF8A857D-2932-4705-8F61-A5C2F9333DFF}" destId="{A298A35B-B3FA-4BB8-84F0-13A8CFEA4B4E}" srcOrd="0" destOrd="0" presId="urn:microsoft.com/office/officeart/2005/8/layout/hierarchy2"/>
    <dgm:cxn modelId="{04BDB2C3-D5DC-401C-915E-ACA4B5322C3A}" srcId="{AAF393DC-0FB5-4350-A98A-BAE58F9D9D9A}" destId="{722A02C7-0B3D-48FA-BF38-53DFA163143F}" srcOrd="0" destOrd="0" parTransId="{479A7E03-9D5C-401F-B8D9-E0FD6927F888}" sibTransId="{74B849BE-5B53-4D78-9F93-08D6B5B1B366}"/>
    <dgm:cxn modelId="{437511C6-8713-4F2F-BAD3-A573EC297AD3}" type="presOf" srcId="{479A7E03-9D5C-401F-B8D9-E0FD6927F888}" destId="{9AD7B61C-3BA4-4BDC-91C1-71254537191A}" srcOrd="0" destOrd="0" presId="urn:microsoft.com/office/officeart/2005/8/layout/hierarchy2"/>
    <dgm:cxn modelId="{B2512DD7-1F3C-49E1-9F15-7659EEAC622B}" type="presOf" srcId="{C0F81522-F0F6-41A9-9A44-18882F0689A4}" destId="{95920555-AB3A-4E18-8DF5-9C055D80A0F9}" srcOrd="0" destOrd="0" presId="urn:microsoft.com/office/officeart/2005/8/layout/hierarchy2"/>
    <dgm:cxn modelId="{A413A0D7-4311-4071-9CF9-49796C9FB7D4}" type="presOf" srcId="{8DBFEF65-651F-46E7-8286-D41A9B25FE73}" destId="{977C6BFE-0B09-4B28-9A2E-A84ABBCF0FC8}" srcOrd="0" destOrd="0" presId="urn:microsoft.com/office/officeart/2005/8/layout/hierarchy2"/>
    <dgm:cxn modelId="{944C01E1-084C-4BB2-8A72-520BEFC53517}" type="presOf" srcId="{479A7E03-9D5C-401F-B8D9-E0FD6927F888}" destId="{D3C31EB6-6FBC-4CFB-8B63-81423CC79787}" srcOrd="1" destOrd="0" presId="urn:microsoft.com/office/officeart/2005/8/layout/hierarchy2"/>
    <dgm:cxn modelId="{77EB0AE3-CAC9-4FC5-9C3A-F1097551B986}" type="presOf" srcId="{EBB10D67-0D1F-486A-8631-8EA829F7B551}" destId="{61FF2775-5A8F-4F48-AC5B-44EF795F2531}" srcOrd="1" destOrd="0" presId="urn:microsoft.com/office/officeart/2005/8/layout/hierarchy2"/>
    <dgm:cxn modelId="{187018EC-9943-4FC2-AC30-73E33BD84069}" type="presOf" srcId="{B1ABA046-50D6-4446-AA59-BCA5FD7BF241}" destId="{7829F982-16F4-4BEC-AADA-896949558F53}" srcOrd="1" destOrd="0" presId="urn:microsoft.com/office/officeart/2005/8/layout/hierarchy2"/>
    <dgm:cxn modelId="{FBF809EF-5136-4755-99CB-63E2D99310FA}" type="presOf" srcId="{82144E3C-2760-430F-B153-131F813FA164}" destId="{BB86122D-8D63-4A43-BC0C-90761B879E2B}" srcOrd="0" destOrd="0" presId="urn:microsoft.com/office/officeart/2005/8/layout/hierarchy2"/>
    <dgm:cxn modelId="{146F4AF1-7112-4D92-B4D8-680476788A76}" srcId="{B0DBED05-48B0-4832-BECF-520A044C19FD}" destId="{C0F81522-F0F6-41A9-9A44-18882F0689A4}" srcOrd="0" destOrd="0" parTransId="{FDC7F378-7260-4290-B0CD-60230D0FDA7E}" sibTransId="{FA712262-F75E-48EF-87E5-6D0B72A8F196}"/>
    <dgm:cxn modelId="{82E02AF2-31A1-4A37-9935-316C1E039F5A}" type="presOf" srcId="{FDC7F378-7260-4290-B0CD-60230D0FDA7E}" destId="{BB45CDAF-D676-49DE-905F-D836542E99C8}" srcOrd="1" destOrd="0" presId="urn:microsoft.com/office/officeart/2005/8/layout/hierarchy2"/>
    <dgm:cxn modelId="{8D294EF8-5DFF-4AE5-9E04-F924A234B86E}" type="presOf" srcId="{82144E3C-2760-430F-B153-131F813FA164}" destId="{43D2F284-EEC8-4BD0-AB24-D5DC66AF7C74}" srcOrd="1" destOrd="0" presId="urn:microsoft.com/office/officeart/2005/8/layout/hierarchy2"/>
    <dgm:cxn modelId="{477DD8FA-82CE-4754-8214-3BFF22C43C51}" type="presOf" srcId="{EBB10D67-0D1F-486A-8631-8EA829F7B551}" destId="{C1A66485-283F-4CBA-94B3-71C70AEF0547}" srcOrd="0" destOrd="0" presId="urn:microsoft.com/office/officeart/2005/8/layout/hierarchy2"/>
    <dgm:cxn modelId="{C2B805D1-888F-4399-8073-D6100959203A}" type="presParOf" srcId="{7ED76063-5DF1-4A24-B587-D6D544FBFC44}" destId="{2D654DFC-2ACB-40B3-84AF-11D37354F6E0}" srcOrd="0" destOrd="0" presId="urn:microsoft.com/office/officeart/2005/8/layout/hierarchy2"/>
    <dgm:cxn modelId="{EAD02D81-279B-4A1D-9124-29800D436E35}" type="presParOf" srcId="{2D654DFC-2ACB-40B3-84AF-11D37354F6E0}" destId="{B5E754AC-9682-465E-9DFB-D68F6F0CDE95}" srcOrd="0" destOrd="0" presId="urn:microsoft.com/office/officeart/2005/8/layout/hierarchy2"/>
    <dgm:cxn modelId="{FC79ABDF-B548-40FC-86AE-37295CAE656B}" type="presParOf" srcId="{2D654DFC-2ACB-40B3-84AF-11D37354F6E0}" destId="{54E198BD-2F19-4EBE-B376-127D43E1E753}" srcOrd="1" destOrd="0" presId="urn:microsoft.com/office/officeart/2005/8/layout/hierarchy2"/>
    <dgm:cxn modelId="{4A85830F-94D9-42DE-A3BD-0AE1AA69BCFA}" type="presParOf" srcId="{54E198BD-2F19-4EBE-B376-127D43E1E753}" destId="{9AD7B61C-3BA4-4BDC-91C1-71254537191A}" srcOrd="0" destOrd="0" presId="urn:microsoft.com/office/officeart/2005/8/layout/hierarchy2"/>
    <dgm:cxn modelId="{7E782036-FDC3-4F56-B10D-5E3A1AEB98F2}" type="presParOf" srcId="{9AD7B61C-3BA4-4BDC-91C1-71254537191A}" destId="{D3C31EB6-6FBC-4CFB-8B63-81423CC79787}" srcOrd="0" destOrd="0" presId="urn:microsoft.com/office/officeart/2005/8/layout/hierarchy2"/>
    <dgm:cxn modelId="{41F36BF5-D78F-4A91-A718-5FBD83CF3F27}" type="presParOf" srcId="{54E198BD-2F19-4EBE-B376-127D43E1E753}" destId="{FAD54F43-F1F0-405D-823C-258CD63B173D}" srcOrd="1" destOrd="0" presId="urn:microsoft.com/office/officeart/2005/8/layout/hierarchy2"/>
    <dgm:cxn modelId="{CCAD924F-7731-4A5C-A0B7-D75692ADF26E}" type="presParOf" srcId="{FAD54F43-F1F0-405D-823C-258CD63B173D}" destId="{130203BE-170E-4149-896B-5EA0815ABA59}" srcOrd="0" destOrd="0" presId="urn:microsoft.com/office/officeart/2005/8/layout/hierarchy2"/>
    <dgm:cxn modelId="{2DEB42AD-DB33-4A71-A6B3-1522BB039AA7}" type="presParOf" srcId="{FAD54F43-F1F0-405D-823C-258CD63B173D}" destId="{A46473F7-CCB0-4A24-9D13-B5DB7ABD281F}" srcOrd="1" destOrd="0" presId="urn:microsoft.com/office/officeart/2005/8/layout/hierarchy2"/>
    <dgm:cxn modelId="{81D67CB3-83DB-4C64-B5FD-DBCA45E6266F}" type="presParOf" srcId="{A46473F7-CCB0-4A24-9D13-B5DB7ABD281F}" destId="{C1A66485-283F-4CBA-94B3-71C70AEF0547}" srcOrd="0" destOrd="0" presId="urn:microsoft.com/office/officeart/2005/8/layout/hierarchy2"/>
    <dgm:cxn modelId="{E48E1751-5F6E-4EF8-A798-AB23401D22C1}" type="presParOf" srcId="{C1A66485-283F-4CBA-94B3-71C70AEF0547}" destId="{61FF2775-5A8F-4F48-AC5B-44EF795F2531}" srcOrd="0" destOrd="0" presId="urn:microsoft.com/office/officeart/2005/8/layout/hierarchy2"/>
    <dgm:cxn modelId="{2710C002-6E8F-4D87-BC86-1DD28B6411BF}" type="presParOf" srcId="{A46473F7-CCB0-4A24-9D13-B5DB7ABD281F}" destId="{51F9958F-E842-46A1-9EB4-AE6800171034}" srcOrd="1" destOrd="0" presId="urn:microsoft.com/office/officeart/2005/8/layout/hierarchy2"/>
    <dgm:cxn modelId="{A123504B-C770-4B0F-819C-54792C18FF93}" type="presParOf" srcId="{51F9958F-E842-46A1-9EB4-AE6800171034}" destId="{0B5D9112-CE3A-46BC-8ED6-F55314F5F272}" srcOrd="0" destOrd="0" presId="urn:microsoft.com/office/officeart/2005/8/layout/hierarchy2"/>
    <dgm:cxn modelId="{AB087022-1C61-40F6-9EFA-9A1C9134706D}" type="presParOf" srcId="{51F9958F-E842-46A1-9EB4-AE6800171034}" destId="{C187CBC6-26D0-4199-995F-A000126507D3}" srcOrd="1" destOrd="0" presId="urn:microsoft.com/office/officeart/2005/8/layout/hierarchy2"/>
    <dgm:cxn modelId="{8D277F11-CC67-4F69-B164-10E91EF3293F}" type="presParOf" srcId="{A46473F7-CCB0-4A24-9D13-B5DB7ABD281F}" destId="{B4FB1088-F857-42D5-869C-26DAA595FBD7}" srcOrd="2" destOrd="0" presId="urn:microsoft.com/office/officeart/2005/8/layout/hierarchy2"/>
    <dgm:cxn modelId="{C410D460-5E34-41E6-9B49-04D238137D53}" type="presParOf" srcId="{B4FB1088-F857-42D5-869C-26DAA595FBD7}" destId="{99AF9D30-FE40-4442-A23B-021D6E5C2771}" srcOrd="0" destOrd="0" presId="urn:microsoft.com/office/officeart/2005/8/layout/hierarchy2"/>
    <dgm:cxn modelId="{50F84F60-373E-4FB6-B414-E1F5D4370D04}" type="presParOf" srcId="{A46473F7-CCB0-4A24-9D13-B5DB7ABD281F}" destId="{279B6D57-6DD8-4A7E-9215-304157882948}" srcOrd="3" destOrd="0" presId="urn:microsoft.com/office/officeart/2005/8/layout/hierarchy2"/>
    <dgm:cxn modelId="{26C4D074-1119-43E7-BB1F-C1534209AC96}" type="presParOf" srcId="{279B6D57-6DD8-4A7E-9215-304157882948}" destId="{977C6BFE-0B09-4B28-9A2E-A84ABBCF0FC8}" srcOrd="0" destOrd="0" presId="urn:microsoft.com/office/officeart/2005/8/layout/hierarchy2"/>
    <dgm:cxn modelId="{E5FF2A44-C321-419A-8912-1A325948EA57}" type="presParOf" srcId="{279B6D57-6DD8-4A7E-9215-304157882948}" destId="{368AA7FC-0978-43C7-9701-CEB5032FE009}" srcOrd="1" destOrd="0" presId="urn:microsoft.com/office/officeart/2005/8/layout/hierarchy2"/>
    <dgm:cxn modelId="{50B9C713-6ABE-457B-961A-51F988C5B15E}" type="presParOf" srcId="{A46473F7-CCB0-4A24-9D13-B5DB7ABD281F}" destId="{CC7C5944-41DA-4EA0-A9CA-303D65D4FC39}" srcOrd="4" destOrd="0" presId="urn:microsoft.com/office/officeart/2005/8/layout/hierarchy2"/>
    <dgm:cxn modelId="{E798B450-6B41-4566-B2F7-ABB8C7DF32D5}" type="presParOf" srcId="{CC7C5944-41DA-4EA0-A9CA-303D65D4FC39}" destId="{7829F982-16F4-4BEC-AADA-896949558F53}" srcOrd="0" destOrd="0" presId="urn:microsoft.com/office/officeart/2005/8/layout/hierarchy2"/>
    <dgm:cxn modelId="{03A88F05-E8CE-49FC-B4CB-BF36B3EC3A3E}" type="presParOf" srcId="{A46473F7-CCB0-4A24-9D13-B5DB7ABD281F}" destId="{11374B4C-9A0E-474E-A284-1BCED20AA0D2}" srcOrd="5" destOrd="0" presId="urn:microsoft.com/office/officeart/2005/8/layout/hierarchy2"/>
    <dgm:cxn modelId="{75CAD341-9CE1-45D6-B96A-CD4398EC5CD8}" type="presParOf" srcId="{11374B4C-9A0E-474E-A284-1BCED20AA0D2}" destId="{A298A35B-B3FA-4BB8-84F0-13A8CFEA4B4E}" srcOrd="0" destOrd="0" presId="urn:microsoft.com/office/officeart/2005/8/layout/hierarchy2"/>
    <dgm:cxn modelId="{66FE6A4E-3E69-4EE9-AE2E-D8A697BC2F11}" type="presParOf" srcId="{11374B4C-9A0E-474E-A284-1BCED20AA0D2}" destId="{6F6B70EB-B1E5-4FCB-8495-4A50D1C78C38}" srcOrd="1" destOrd="0" presId="urn:microsoft.com/office/officeart/2005/8/layout/hierarchy2"/>
    <dgm:cxn modelId="{1874C7BD-D300-4D3E-B78A-EE9794EAE552}" type="presParOf" srcId="{54E198BD-2F19-4EBE-B376-127D43E1E753}" destId="{BB86122D-8D63-4A43-BC0C-90761B879E2B}" srcOrd="2" destOrd="0" presId="urn:microsoft.com/office/officeart/2005/8/layout/hierarchy2"/>
    <dgm:cxn modelId="{33253504-116C-4090-AE98-577E6EED433C}" type="presParOf" srcId="{BB86122D-8D63-4A43-BC0C-90761B879E2B}" destId="{43D2F284-EEC8-4BD0-AB24-D5DC66AF7C74}" srcOrd="0" destOrd="0" presId="urn:microsoft.com/office/officeart/2005/8/layout/hierarchy2"/>
    <dgm:cxn modelId="{3D8E411F-BD72-4AF5-A93B-F2419DA6981C}" type="presParOf" srcId="{54E198BD-2F19-4EBE-B376-127D43E1E753}" destId="{C54452F2-68EE-443A-A39E-A90779D32E28}" srcOrd="3" destOrd="0" presId="urn:microsoft.com/office/officeart/2005/8/layout/hierarchy2"/>
    <dgm:cxn modelId="{DB003F9D-379E-4B48-8938-D9E2B523F6B6}" type="presParOf" srcId="{C54452F2-68EE-443A-A39E-A90779D32E28}" destId="{88A3A6F4-AF52-428C-8B4C-A6BF22EE9AA3}" srcOrd="0" destOrd="0" presId="urn:microsoft.com/office/officeart/2005/8/layout/hierarchy2"/>
    <dgm:cxn modelId="{20193A2D-6ABE-4376-9189-128014A09507}" type="presParOf" srcId="{C54452F2-68EE-443A-A39E-A90779D32E28}" destId="{A48B7F53-D876-4892-9BB8-98ADAAE60E80}" srcOrd="1" destOrd="0" presId="urn:microsoft.com/office/officeart/2005/8/layout/hierarchy2"/>
    <dgm:cxn modelId="{E4F8C69C-E840-467F-A54E-64909E526609}" type="presParOf" srcId="{A48B7F53-D876-4892-9BB8-98ADAAE60E80}" destId="{D487CB45-370F-491F-A256-7EC398A30EA4}" srcOrd="0" destOrd="0" presId="urn:microsoft.com/office/officeart/2005/8/layout/hierarchy2"/>
    <dgm:cxn modelId="{05D2D22F-22CA-4BDA-8AC9-20EB242F9A33}" type="presParOf" srcId="{D487CB45-370F-491F-A256-7EC398A30EA4}" destId="{BB45CDAF-D676-49DE-905F-D836542E99C8}" srcOrd="0" destOrd="0" presId="urn:microsoft.com/office/officeart/2005/8/layout/hierarchy2"/>
    <dgm:cxn modelId="{0FC608AB-6A83-45CE-A170-1C7A1EDB49D2}" type="presParOf" srcId="{A48B7F53-D876-4892-9BB8-98ADAAE60E80}" destId="{5B28C6E4-7D8E-45AC-A6CA-7FFF23CE7A4E}" srcOrd="1" destOrd="0" presId="urn:microsoft.com/office/officeart/2005/8/layout/hierarchy2"/>
    <dgm:cxn modelId="{B4DEA187-56A2-44D3-B5C4-81EA2651EFAE}" type="presParOf" srcId="{5B28C6E4-7D8E-45AC-A6CA-7FFF23CE7A4E}" destId="{95920555-AB3A-4E18-8DF5-9C055D80A0F9}" srcOrd="0" destOrd="0" presId="urn:microsoft.com/office/officeart/2005/8/layout/hierarchy2"/>
    <dgm:cxn modelId="{2C4495DB-8A84-4045-B37B-685D00E16835}" type="presParOf" srcId="{5B28C6E4-7D8E-45AC-A6CA-7FFF23CE7A4E}" destId="{94C8D3BD-FFCE-4E76-83B8-E50D0E59B39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754AC-9682-465E-9DFB-D68F6F0CDE95}">
      <dsp:nvSpPr>
        <dsp:cNvPr id="0" name=""/>
        <dsp:cNvSpPr/>
      </dsp:nvSpPr>
      <dsp:spPr>
        <a:xfrm>
          <a:off x="8777" y="716901"/>
          <a:ext cx="2005333" cy="3926472"/>
        </a:xfrm>
        <a:prstGeom prst="roundRect">
          <a:avLst>
            <a:gd name="adj" fmla="val 10000"/>
          </a:avLst>
        </a:prstGeom>
        <a:solidFill>
          <a:schemeClr val="bg2">
            <a:lumMod val="50000"/>
          </a:schemeClr>
        </a:solidFill>
        <a:ln w="55000" cap="flat"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Correct EQA result</a:t>
          </a:r>
        </a:p>
      </dsp:txBody>
      <dsp:txXfrm>
        <a:off x="67511" y="775635"/>
        <a:ext cx="1887865" cy="3809004"/>
      </dsp:txXfrm>
    </dsp:sp>
    <dsp:sp modelId="{9AD7B61C-3BA4-4BDC-91C1-71254537191A}">
      <dsp:nvSpPr>
        <dsp:cNvPr id="0" name=""/>
        <dsp:cNvSpPr/>
      </dsp:nvSpPr>
      <dsp:spPr>
        <a:xfrm rot="18516035">
          <a:off x="1773076" y="2160309"/>
          <a:ext cx="1281715" cy="37975"/>
        </a:xfrm>
        <a:custGeom>
          <a:avLst/>
          <a:gdLst/>
          <a:ahLst/>
          <a:cxnLst/>
          <a:rect l="0" t="0" r="0" b="0"/>
          <a:pathLst>
            <a:path>
              <a:moveTo>
                <a:pt x="0" y="18987"/>
              </a:moveTo>
              <a:lnTo>
                <a:pt x="1281715" y="1898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381891" y="2147254"/>
        <a:ext cx="64085" cy="64085"/>
      </dsp:txXfrm>
    </dsp:sp>
    <dsp:sp modelId="{130203BE-170E-4149-896B-5EA0815ABA59}">
      <dsp:nvSpPr>
        <dsp:cNvPr id="0" name=""/>
        <dsp:cNvSpPr/>
      </dsp:nvSpPr>
      <dsp:spPr>
        <a:xfrm>
          <a:off x="2813757" y="1044542"/>
          <a:ext cx="2005333" cy="1267831"/>
        </a:xfrm>
        <a:prstGeom prst="roundRect">
          <a:avLst>
            <a:gd name="adj" fmla="val 10000"/>
          </a:avLst>
        </a:prstGeom>
        <a:solidFill>
          <a:schemeClr val="accent4">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lumMod val="10000"/>
                </a:schemeClr>
              </a:solidFill>
            </a:rPr>
            <a:t>Staff training overdue, Competencies overlooked</a:t>
          </a:r>
        </a:p>
      </dsp:txBody>
      <dsp:txXfrm>
        <a:off x="2850891" y="1081676"/>
        <a:ext cx="1931065" cy="1193563"/>
      </dsp:txXfrm>
    </dsp:sp>
    <dsp:sp modelId="{C1A66485-283F-4CBA-94B3-71C70AEF0547}">
      <dsp:nvSpPr>
        <dsp:cNvPr id="0" name=""/>
        <dsp:cNvSpPr/>
      </dsp:nvSpPr>
      <dsp:spPr>
        <a:xfrm rot="18289469">
          <a:off x="4517843" y="1082937"/>
          <a:ext cx="1404628" cy="37975"/>
        </a:xfrm>
        <a:custGeom>
          <a:avLst/>
          <a:gdLst/>
          <a:ahLst/>
          <a:cxnLst/>
          <a:rect l="0" t="0" r="0" b="0"/>
          <a:pathLst>
            <a:path>
              <a:moveTo>
                <a:pt x="0" y="18987"/>
              </a:moveTo>
              <a:lnTo>
                <a:pt x="1404628" y="1898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185041" y="1066809"/>
        <a:ext cx="70231" cy="70231"/>
      </dsp:txXfrm>
    </dsp:sp>
    <dsp:sp modelId="{0B5D9112-CE3A-46BC-8ED6-F55314F5F272}">
      <dsp:nvSpPr>
        <dsp:cNvPr id="0" name=""/>
        <dsp:cNvSpPr/>
      </dsp:nvSpPr>
      <dsp:spPr>
        <a:xfrm>
          <a:off x="5621223" y="24058"/>
          <a:ext cx="2005333" cy="1002666"/>
        </a:xfrm>
        <a:prstGeom prst="roundRect">
          <a:avLst>
            <a:gd name="adj" fmla="val 10000"/>
          </a:avLst>
        </a:prstGeom>
        <a:solidFill>
          <a:schemeClr val="accent4">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lumMod val="25000"/>
                </a:schemeClr>
              </a:solidFill>
            </a:rPr>
            <a:t>Quality Manual out of date. Objectives no longer support business functions</a:t>
          </a:r>
        </a:p>
      </dsp:txBody>
      <dsp:txXfrm>
        <a:off x="5650590" y="53425"/>
        <a:ext cx="1946599" cy="943932"/>
      </dsp:txXfrm>
    </dsp:sp>
    <dsp:sp modelId="{B4FB1088-F857-42D5-869C-26DAA595FBD7}">
      <dsp:nvSpPr>
        <dsp:cNvPr id="0" name=""/>
        <dsp:cNvSpPr/>
      </dsp:nvSpPr>
      <dsp:spPr>
        <a:xfrm>
          <a:off x="4819090" y="1659470"/>
          <a:ext cx="802133" cy="37975"/>
        </a:xfrm>
        <a:custGeom>
          <a:avLst/>
          <a:gdLst/>
          <a:ahLst/>
          <a:cxnLst/>
          <a:rect l="0" t="0" r="0" b="0"/>
          <a:pathLst>
            <a:path>
              <a:moveTo>
                <a:pt x="0" y="18987"/>
              </a:moveTo>
              <a:lnTo>
                <a:pt x="802133" y="1898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200103" y="1658404"/>
        <a:ext cx="40106" cy="40106"/>
      </dsp:txXfrm>
    </dsp:sp>
    <dsp:sp modelId="{977C6BFE-0B09-4B28-9A2E-A84ABBCF0FC8}">
      <dsp:nvSpPr>
        <dsp:cNvPr id="0" name=""/>
        <dsp:cNvSpPr/>
      </dsp:nvSpPr>
      <dsp:spPr>
        <a:xfrm>
          <a:off x="5621223" y="1177124"/>
          <a:ext cx="2005333" cy="1002666"/>
        </a:xfrm>
        <a:prstGeom prst="roundRect">
          <a:avLst>
            <a:gd name="adj" fmla="val 10000"/>
          </a:avLst>
        </a:prstGeom>
        <a:solidFill>
          <a:schemeClr val="accent4">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lumMod val="25000"/>
                </a:schemeClr>
              </a:solidFill>
            </a:rPr>
            <a:t>Internal Quality Control</a:t>
          </a:r>
        </a:p>
      </dsp:txBody>
      <dsp:txXfrm>
        <a:off x="5650590" y="1206491"/>
        <a:ext cx="1946599" cy="943932"/>
      </dsp:txXfrm>
    </dsp:sp>
    <dsp:sp modelId="{CC7C5944-41DA-4EA0-A9CA-303D65D4FC39}">
      <dsp:nvSpPr>
        <dsp:cNvPr id="0" name=""/>
        <dsp:cNvSpPr/>
      </dsp:nvSpPr>
      <dsp:spPr>
        <a:xfrm rot="3310531">
          <a:off x="4517843" y="2236003"/>
          <a:ext cx="1404628" cy="37975"/>
        </a:xfrm>
        <a:custGeom>
          <a:avLst/>
          <a:gdLst/>
          <a:ahLst/>
          <a:cxnLst/>
          <a:rect l="0" t="0" r="0" b="0"/>
          <a:pathLst>
            <a:path>
              <a:moveTo>
                <a:pt x="0" y="18987"/>
              </a:moveTo>
              <a:lnTo>
                <a:pt x="1404628" y="1898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185041" y="2219875"/>
        <a:ext cx="70231" cy="70231"/>
      </dsp:txXfrm>
    </dsp:sp>
    <dsp:sp modelId="{A298A35B-B3FA-4BB8-84F0-13A8CFEA4B4E}">
      <dsp:nvSpPr>
        <dsp:cNvPr id="0" name=""/>
        <dsp:cNvSpPr/>
      </dsp:nvSpPr>
      <dsp:spPr>
        <a:xfrm>
          <a:off x="5621223" y="2330191"/>
          <a:ext cx="2005333" cy="1002666"/>
        </a:xfrm>
        <a:prstGeom prst="roundRect">
          <a:avLst>
            <a:gd name="adj" fmla="val 10000"/>
          </a:avLst>
        </a:prstGeom>
        <a:solidFill>
          <a:schemeClr val="accent4">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lumMod val="25000"/>
                </a:schemeClr>
              </a:solidFill>
            </a:rPr>
            <a:t>Non-conformances with Equipment</a:t>
          </a:r>
        </a:p>
      </dsp:txBody>
      <dsp:txXfrm>
        <a:off x="5650590" y="2359558"/>
        <a:ext cx="1946599" cy="943932"/>
      </dsp:txXfrm>
    </dsp:sp>
    <dsp:sp modelId="{BB86122D-8D63-4A43-BC0C-90761B879E2B}">
      <dsp:nvSpPr>
        <dsp:cNvPr id="0" name=""/>
        <dsp:cNvSpPr/>
      </dsp:nvSpPr>
      <dsp:spPr>
        <a:xfrm rot="3509471">
          <a:off x="1648912" y="3313376"/>
          <a:ext cx="1530044" cy="37975"/>
        </a:xfrm>
        <a:custGeom>
          <a:avLst/>
          <a:gdLst/>
          <a:ahLst/>
          <a:cxnLst/>
          <a:rect l="0" t="0" r="0" b="0"/>
          <a:pathLst>
            <a:path>
              <a:moveTo>
                <a:pt x="0" y="18987"/>
              </a:moveTo>
              <a:lnTo>
                <a:pt x="1530044" y="1898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375683" y="3294113"/>
        <a:ext cx="76502" cy="76502"/>
      </dsp:txXfrm>
    </dsp:sp>
    <dsp:sp modelId="{88A3A6F4-AF52-428C-8B4C-A6BF22EE9AA3}">
      <dsp:nvSpPr>
        <dsp:cNvPr id="0" name=""/>
        <dsp:cNvSpPr/>
      </dsp:nvSpPr>
      <dsp:spPr>
        <a:xfrm>
          <a:off x="2813757" y="3483257"/>
          <a:ext cx="2005333" cy="1002666"/>
        </a:xfrm>
        <a:prstGeom prst="roundRect">
          <a:avLst>
            <a:gd name="adj" fmla="val 10000"/>
          </a:avLst>
        </a:prstGeom>
        <a:solidFill>
          <a:schemeClr val="accent4">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lumMod val="10000"/>
                </a:schemeClr>
              </a:solidFill>
            </a:rPr>
            <a:t>Turnaround times exceed targets</a:t>
          </a:r>
        </a:p>
      </dsp:txBody>
      <dsp:txXfrm>
        <a:off x="2843124" y="3512624"/>
        <a:ext cx="1946599" cy="943932"/>
      </dsp:txXfrm>
    </dsp:sp>
    <dsp:sp modelId="{D487CB45-370F-491F-A256-7EC398A30EA4}">
      <dsp:nvSpPr>
        <dsp:cNvPr id="0" name=""/>
        <dsp:cNvSpPr/>
      </dsp:nvSpPr>
      <dsp:spPr>
        <a:xfrm>
          <a:off x="4819090" y="3965603"/>
          <a:ext cx="802133" cy="37975"/>
        </a:xfrm>
        <a:custGeom>
          <a:avLst/>
          <a:gdLst/>
          <a:ahLst/>
          <a:cxnLst/>
          <a:rect l="0" t="0" r="0" b="0"/>
          <a:pathLst>
            <a:path>
              <a:moveTo>
                <a:pt x="0" y="18987"/>
              </a:moveTo>
              <a:lnTo>
                <a:pt x="802133" y="1898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200103" y="3964537"/>
        <a:ext cx="40106" cy="40106"/>
      </dsp:txXfrm>
    </dsp:sp>
    <dsp:sp modelId="{95920555-AB3A-4E18-8DF5-9C055D80A0F9}">
      <dsp:nvSpPr>
        <dsp:cNvPr id="0" name=""/>
        <dsp:cNvSpPr/>
      </dsp:nvSpPr>
      <dsp:spPr>
        <a:xfrm>
          <a:off x="5621223" y="3483257"/>
          <a:ext cx="2005333" cy="1002666"/>
        </a:xfrm>
        <a:prstGeom prst="roundRect">
          <a:avLst>
            <a:gd name="adj" fmla="val 10000"/>
          </a:avLst>
        </a:prstGeom>
        <a:solidFill>
          <a:schemeClr val="accent4">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lumMod val="25000"/>
                </a:schemeClr>
              </a:solidFill>
            </a:rPr>
            <a:t>Customer complaints increased by 80%</a:t>
          </a:r>
        </a:p>
      </dsp:txBody>
      <dsp:txXfrm>
        <a:off x="5650590" y="3512624"/>
        <a:ext cx="1946599" cy="943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754AC-9682-465E-9DFB-D68F6F0CDE95}">
      <dsp:nvSpPr>
        <dsp:cNvPr id="0" name=""/>
        <dsp:cNvSpPr/>
      </dsp:nvSpPr>
      <dsp:spPr>
        <a:xfrm>
          <a:off x="86167" y="743532"/>
          <a:ext cx="2049059" cy="4012088"/>
        </a:xfrm>
        <a:prstGeom prst="roundRect">
          <a:avLst>
            <a:gd name="adj" fmla="val 10000"/>
          </a:avLst>
        </a:prstGeom>
        <a:solidFill>
          <a:schemeClr val="bg2">
            <a:lumMod val="50000"/>
          </a:schemeClr>
        </a:solidFill>
        <a:ln w="55000" cap="flat"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Incorrect EQA result</a:t>
          </a:r>
        </a:p>
      </dsp:txBody>
      <dsp:txXfrm>
        <a:off x="146182" y="803547"/>
        <a:ext cx="1929029" cy="3892058"/>
      </dsp:txXfrm>
    </dsp:sp>
    <dsp:sp modelId="{9AD7B61C-3BA4-4BDC-91C1-71254537191A}">
      <dsp:nvSpPr>
        <dsp:cNvPr id="0" name=""/>
        <dsp:cNvSpPr/>
      </dsp:nvSpPr>
      <dsp:spPr>
        <a:xfrm rot="18542557">
          <a:off x="1884036" y="2203563"/>
          <a:ext cx="1357412" cy="37756"/>
        </a:xfrm>
        <a:custGeom>
          <a:avLst/>
          <a:gdLst/>
          <a:ahLst/>
          <a:cxnLst/>
          <a:rect l="0" t="0" r="0" b="0"/>
          <a:pathLst>
            <a:path>
              <a:moveTo>
                <a:pt x="0" y="18878"/>
              </a:moveTo>
              <a:lnTo>
                <a:pt x="1357412" y="1887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528806" y="2188505"/>
        <a:ext cx="67870" cy="67870"/>
      </dsp:txXfrm>
    </dsp:sp>
    <dsp:sp modelId="{130203BE-170E-4149-896B-5EA0815ABA59}">
      <dsp:nvSpPr>
        <dsp:cNvPr id="0" name=""/>
        <dsp:cNvSpPr/>
      </dsp:nvSpPr>
      <dsp:spPr>
        <a:xfrm>
          <a:off x="2990257" y="1183040"/>
          <a:ext cx="2049059" cy="1024529"/>
        </a:xfrm>
        <a:prstGeom prst="roundRect">
          <a:avLst>
            <a:gd name="adj" fmla="val 10000"/>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lumMod val="10000"/>
                </a:schemeClr>
              </a:solidFill>
            </a:rPr>
            <a:t>Staff training complete</a:t>
          </a:r>
        </a:p>
      </dsp:txBody>
      <dsp:txXfrm>
        <a:off x="3020264" y="1213047"/>
        <a:ext cx="1989045" cy="964515"/>
      </dsp:txXfrm>
    </dsp:sp>
    <dsp:sp modelId="{C1A66485-283F-4CBA-94B3-71C70AEF0547}">
      <dsp:nvSpPr>
        <dsp:cNvPr id="0" name=""/>
        <dsp:cNvSpPr/>
      </dsp:nvSpPr>
      <dsp:spPr>
        <a:xfrm rot="18289469">
          <a:off x="4731500" y="1087322"/>
          <a:ext cx="1435255" cy="37756"/>
        </a:xfrm>
        <a:custGeom>
          <a:avLst/>
          <a:gdLst/>
          <a:ahLst/>
          <a:cxnLst/>
          <a:rect l="0" t="0" r="0" b="0"/>
          <a:pathLst>
            <a:path>
              <a:moveTo>
                <a:pt x="0" y="18878"/>
              </a:moveTo>
              <a:lnTo>
                <a:pt x="1435255" y="1887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413247" y="1070319"/>
        <a:ext cx="71762" cy="71762"/>
      </dsp:txXfrm>
    </dsp:sp>
    <dsp:sp modelId="{0B5D9112-CE3A-46BC-8ED6-F55314F5F272}">
      <dsp:nvSpPr>
        <dsp:cNvPr id="0" name=""/>
        <dsp:cNvSpPr/>
      </dsp:nvSpPr>
      <dsp:spPr>
        <a:xfrm>
          <a:off x="5858940" y="4831"/>
          <a:ext cx="2049059" cy="1024529"/>
        </a:xfrm>
        <a:prstGeom prst="roundRect">
          <a:avLst>
            <a:gd name="adj" fmla="val 10000"/>
          </a:avLst>
        </a:prstGeom>
        <a:solidFill>
          <a:schemeClr val="accent1">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accent1">
                  <a:lumMod val="75000"/>
                </a:schemeClr>
              </a:solidFill>
            </a:rPr>
            <a:t>Up to date Quality Manual objectives supporting business functions</a:t>
          </a:r>
        </a:p>
      </dsp:txBody>
      <dsp:txXfrm>
        <a:off x="5888947" y="34838"/>
        <a:ext cx="1989045" cy="964515"/>
      </dsp:txXfrm>
    </dsp:sp>
    <dsp:sp modelId="{B4FB1088-F857-42D5-869C-26DAA595FBD7}">
      <dsp:nvSpPr>
        <dsp:cNvPr id="0" name=""/>
        <dsp:cNvSpPr/>
      </dsp:nvSpPr>
      <dsp:spPr>
        <a:xfrm>
          <a:off x="5039317" y="1676427"/>
          <a:ext cx="819623" cy="37756"/>
        </a:xfrm>
        <a:custGeom>
          <a:avLst/>
          <a:gdLst/>
          <a:ahLst/>
          <a:cxnLst/>
          <a:rect l="0" t="0" r="0" b="0"/>
          <a:pathLst>
            <a:path>
              <a:moveTo>
                <a:pt x="0" y="18878"/>
              </a:moveTo>
              <a:lnTo>
                <a:pt x="819623" y="1887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428638" y="1674814"/>
        <a:ext cx="40981" cy="40981"/>
      </dsp:txXfrm>
    </dsp:sp>
    <dsp:sp modelId="{977C6BFE-0B09-4B28-9A2E-A84ABBCF0FC8}">
      <dsp:nvSpPr>
        <dsp:cNvPr id="0" name=""/>
        <dsp:cNvSpPr/>
      </dsp:nvSpPr>
      <dsp:spPr>
        <a:xfrm>
          <a:off x="5858940" y="1183040"/>
          <a:ext cx="2049059" cy="1024529"/>
        </a:xfrm>
        <a:prstGeom prst="roundRect">
          <a:avLst>
            <a:gd name="adj" fmla="val 10000"/>
          </a:avLst>
        </a:prstGeom>
        <a:solidFill>
          <a:schemeClr val="accent1">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accent1">
                  <a:lumMod val="75000"/>
                </a:schemeClr>
              </a:solidFill>
            </a:rPr>
            <a:t>Internal Quality Control assessments completed</a:t>
          </a:r>
        </a:p>
      </dsp:txBody>
      <dsp:txXfrm>
        <a:off x="5888947" y="1213047"/>
        <a:ext cx="1989045" cy="964515"/>
      </dsp:txXfrm>
    </dsp:sp>
    <dsp:sp modelId="{CC7C5944-41DA-4EA0-A9CA-303D65D4FC39}">
      <dsp:nvSpPr>
        <dsp:cNvPr id="0" name=""/>
        <dsp:cNvSpPr/>
      </dsp:nvSpPr>
      <dsp:spPr>
        <a:xfrm rot="3310531">
          <a:off x="4731500" y="2265531"/>
          <a:ext cx="1435255" cy="37756"/>
        </a:xfrm>
        <a:custGeom>
          <a:avLst/>
          <a:gdLst/>
          <a:ahLst/>
          <a:cxnLst/>
          <a:rect l="0" t="0" r="0" b="0"/>
          <a:pathLst>
            <a:path>
              <a:moveTo>
                <a:pt x="0" y="18878"/>
              </a:moveTo>
              <a:lnTo>
                <a:pt x="1435255" y="1887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413247" y="2248528"/>
        <a:ext cx="71762" cy="71762"/>
      </dsp:txXfrm>
    </dsp:sp>
    <dsp:sp modelId="{A298A35B-B3FA-4BB8-84F0-13A8CFEA4B4E}">
      <dsp:nvSpPr>
        <dsp:cNvPr id="0" name=""/>
        <dsp:cNvSpPr/>
      </dsp:nvSpPr>
      <dsp:spPr>
        <a:xfrm>
          <a:off x="5858940" y="2361249"/>
          <a:ext cx="2049059" cy="1024529"/>
        </a:xfrm>
        <a:prstGeom prst="roundRect">
          <a:avLst>
            <a:gd name="adj" fmla="val 10000"/>
          </a:avLst>
        </a:prstGeom>
        <a:solidFill>
          <a:schemeClr val="accent1">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accent1">
                  <a:lumMod val="75000"/>
                </a:schemeClr>
              </a:solidFill>
            </a:rPr>
            <a:t>Equipment serviced and calibrated</a:t>
          </a:r>
        </a:p>
      </dsp:txBody>
      <dsp:txXfrm>
        <a:off x="5888947" y="2391256"/>
        <a:ext cx="1989045" cy="964515"/>
      </dsp:txXfrm>
    </dsp:sp>
    <dsp:sp modelId="{BB86122D-8D63-4A43-BC0C-90761B879E2B}">
      <dsp:nvSpPr>
        <dsp:cNvPr id="0" name=""/>
        <dsp:cNvSpPr/>
      </dsp:nvSpPr>
      <dsp:spPr>
        <a:xfrm rot="3402588">
          <a:off x="1783854" y="3381772"/>
          <a:ext cx="1557775" cy="37756"/>
        </a:xfrm>
        <a:custGeom>
          <a:avLst/>
          <a:gdLst/>
          <a:ahLst/>
          <a:cxnLst/>
          <a:rect l="0" t="0" r="0" b="0"/>
          <a:pathLst>
            <a:path>
              <a:moveTo>
                <a:pt x="0" y="18878"/>
              </a:moveTo>
              <a:lnTo>
                <a:pt x="1557775" y="1887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523797" y="3361705"/>
        <a:ext cx="77888" cy="77888"/>
      </dsp:txXfrm>
    </dsp:sp>
    <dsp:sp modelId="{88A3A6F4-AF52-428C-8B4C-A6BF22EE9AA3}">
      <dsp:nvSpPr>
        <dsp:cNvPr id="0" name=""/>
        <dsp:cNvSpPr/>
      </dsp:nvSpPr>
      <dsp:spPr>
        <a:xfrm>
          <a:off x="2990257" y="3539458"/>
          <a:ext cx="2049059" cy="1024529"/>
        </a:xfrm>
        <a:prstGeom prst="roundRect">
          <a:avLst>
            <a:gd name="adj" fmla="val 10000"/>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lumMod val="10000"/>
                </a:schemeClr>
              </a:solidFill>
            </a:rPr>
            <a:t>Turnaround times met</a:t>
          </a:r>
        </a:p>
      </dsp:txBody>
      <dsp:txXfrm>
        <a:off x="3020264" y="3569465"/>
        <a:ext cx="1989045" cy="964515"/>
      </dsp:txXfrm>
    </dsp:sp>
    <dsp:sp modelId="{D487CB45-370F-491F-A256-7EC398A30EA4}">
      <dsp:nvSpPr>
        <dsp:cNvPr id="0" name=""/>
        <dsp:cNvSpPr/>
      </dsp:nvSpPr>
      <dsp:spPr>
        <a:xfrm>
          <a:off x="5039317" y="4032845"/>
          <a:ext cx="819623" cy="37756"/>
        </a:xfrm>
        <a:custGeom>
          <a:avLst/>
          <a:gdLst/>
          <a:ahLst/>
          <a:cxnLst/>
          <a:rect l="0" t="0" r="0" b="0"/>
          <a:pathLst>
            <a:path>
              <a:moveTo>
                <a:pt x="0" y="18878"/>
              </a:moveTo>
              <a:lnTo>
                <a:pt x="819623" y="1887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428638" y="4031232"/>
        <a:ext cx="40981" cy="40981"/>
      </dsp:txXfrm>
    </dsp:sp>
    <dsp:sp modelId="{95920555-AB3A-4E18-8DF5-9C055D80A0F9}">
      <dsp:nvSpPr>
        <dsp:cNvPr id="0" name=""/>
        <dsp:cNvSpPr/>
      </dsp:nvSpPr>
      <dsp:spPr>
        <a:xfrm>
          <a:off x="5858940" y="3539458"/>
          <a:ext cx="2049059" cy="1024529"/>
        </a:xfrm>
        <a:prstGeom prst="roundRect">
          <a:avLst>
            <a:gd name="adj" fmla="val 10000"/>
          </a:avLst>
        </a:prstGeom>
        <a:solidFill>
          <a:schemeClr val="accent1">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accent1">
                  <a:lumMod val="75000"/>
                </a:schemeClr>
              </a:solidFill>
            </a:rPr>
            <a:t>Decrease in customer complaints</a:t>
          </a:r>
        </a:p>
      </dsp:txBody>
      <dsp:txXfrm>
        <a:off x="5888947" y="3569465"/>
        <a:ext cx="1989045" cy="9645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200"/>
            </a:lvl1pPr>
          </a:lstStyle>
          <a:p>
            <a:fld id="{794D06F0-3E31-43A6-A0B4-A1965C536F92}" type="datetimeFigureOut">
              <a:rPr lang="en-GB" smtClean="0"/>
              <a:t>14/06/2022</a:t>
            </a:fld>
            <a:endParaRPr lang="en-GB"/>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7205"/>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568" tIns="45784" rIns="91568" bIns="45784" rtlCol="0" anchor="b"/>
          <a:lstStyle>
            <a:lvl1pPr algn="r">
              <a:defRPr sz="1200"/>
            </a:lvl1pPr>
          </a:lstStyle>
          <a:p>
            <a:fld id="{9F568D5D-7BE1-4A53-8BF9-D7E30569D2A6}" type="slidenum">
              <a:rPr lang="en-GB" smtClean="0"/>
              <a:t>‹#›</a:t>
            </a:fld>
            <a:endParaRPr lang="en-GB"/>
          </a:p>
        </p:txBody>
      </p:sp>
    </p:spTree>
    <p:extLst>
      <p:ext uri="{BB962C8B-B14F-4D97-AF65-F5344CB8AC3E}">
        <p14:creationId xmlns:p14="http://schemas.microsoft.com/office/powerpoint/2010/main" val="146122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1</a:t>
            </a:fld>
            <a:endParaRPr lang="en-GB" dirty="0"/>
          </a:p>
        </p:txBody>
      </p:sp>
    </p:spTree>
    <p:extLst>
      <p:ext uri="{BB962C8B-B14F-4D97-AF65-F5344CB8AC3E}">
        <p14:creationId xmlns:p14="http://schemas.microsoft.com/office/powerpoint/2010/main" val="3623804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99332" name="Slide Number Placeholder 3"/>
          <p:cNvSpPr txBox="1">
            <a:spLocks noGrp="1"/>
          </p:cNvSpPr>
          <p:nvPr/>
        </p:nvSpPr>
        <p:spPr bwMode="auto">
          <a:xfrm>
            <a:off x="3854942" y="9445172"/>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3164C57-D49E-4F8B-939A-02B2836E6BF9}" type="slidenum">
              <a:rPr lang="en-US" sz="1200"/>
              <a:pPr algn="r" eaLnBrk="1" hangingPunct="1"/>
              <a:t>10</a:t>
            </a:fld>
            <a:endParaRPr lang="en-US" sz="1200"/>
          </a:p>
        </p:txBody>
      </p:sp>
    </p:spTree>
    <p:extLst>
      <p:ext uri="{BB962C8B-B14F-4D97-AF65-F5344CB8AC3E}">
        <p14:creationId xmlns:p14="http://schemas.microsoft.com/office/powerpoint/2010/main" val="302788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AC61AE-1538-4A08-812A-5D8B6B46B67C}" type="slidenum">
              <a:rPr lang="en-GB" smtClean="0"/>
              <a:t>11</a:t>
            </a:fld>
            <a:endParaRPr lang="en-GB"/>
          </a:p>
        </p:txBody>
      </p:sp>
    </p:spTree>
    <p:extLst>
      <p:ext uri="{BB962C8B-B14F-4D97-AF65-F5344CB8AC3E}">
        <p14:creationId xmlns:p14="http://schemas.microsoft.com/office/powerpoint/2010/main" val="403895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680">
              <a:defRPr/>
            </a:pPr>
            <a:endParaRPr lang="en-GB" dirty="0"/>
          </a:p>
          <a:p>
            <a:endParaRPr lang="en-GB" dirty="0"/>
          </a:p>
        </p:txBody>
      </p:sp>
      <p:sp>
        <p:nvSpPr>
          <p:cNvPr id="4" name="Slide Number Placeholder 3"/>
          <p:cNvSpPr>
            <a:spLocks noGrp="1"/>
          </p:cNvSpPr>
          <p:nvPr>
            <p:ph type="sldNum" sz="quarter" idx="10"/>
          </p:nvPr>
        </p:nvSpPr>
        <p:spPr/>
        <p:txBody>
          <a:bodyPr/>
          <a:lstStyle/>
          <a:p>
            <a:fld id="{DEAC61AE-1538-4A08-812A-5D8B6B46B67C}" type="slidenum">
              <a:rPr lang="en-GB" smtClean="0"/>
              <a:t>12</a:t>
            </a:fld>
            <a:endParaRPr lang="en-GB"/>
          </a:p>
        </p:txBody>
      </p:sp>
    </p:spTree>
    <p:extLst>
      <p:ext uri="{BB962C8B-B14F-4D97-AF65-F5344CB8AC3E}">
        <p14:creationId xmlns:p14="http://schemas.microsoft.com/office/powerpoint/2010/main" val="415990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AC61AE-1538-4A08-812A-5D8B6B46B67C}" type="slidenum">
              <a:rPr lang="en-GB" smtClean="0"/>
              <a:t>13</a:t>
            </a:fld>
            <a:endParaRPr lang="en-GB"/>
          </a:p>
        </p:txBody>
      </p:sp>
    </p:spTree>
    <p:extLst>
      <p:ext uri="{BB962C8B-B14F-4D97-AF65-F5344CB8AC3E}">
        <p14:creationId xmlns:p14="http://schemas.microsoft.com/office/powerpoint/2010/main" val="415264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defTabSz="915680">
              <a:buFontTx/>
              <a:buNone/>
              <a:defRPr/>
            </a:pPr>
            <a:endParaRPr lang="en-GB" dirty="0"/>
          </a:p>
          <a:p>
            <a:pPr marL="228920" lvl="2" indent="-228920" defTabSz="915680">
              <a:buFontTx/>
              <a:buAutoNum type="arabicPeriod"/>
              <a:defRPr/>
            </a:pPr>
            <a:endParaRPr lang="en-GB" dirty="0"/>
          </a:p>
          <a:p>
            <a:pPr marL="228920" lvl="2" indent="-228920" defTabSz="915680">
              <a:buFontTx/>
              <a:buAutoNum type="arabicPeriod"/>
              <a:defRPr/>
            </a:pPr>
            <a:endParaRPr lang="en-GB" dirty="0"/>
          </a:p>
          <a:p>
            <a:endParaRPr lang="en-GB" dirty="0"/>
          </a:p>
        </p:txBody>
      </p:sp>
      <p:sp>
        <p:nvSpPr>
          <p:cNvPr id="4" name="Slide Number Placeholder 3"/>
          <p:cNvSpPr>
            <a:spLocks noGrp="1"/>
          </p:cNvSpPr>
          <p:nvPr>
            <p:ph type="sldNum" sz="quarter" idx="10"/>
          </p:nvPr>
        </p:nvSpPr>
        <p:spPr/>
        <p:txBody>
          <a:bodyPr/>
          <a:lstStyle/>
          <a:p>
            <a:fld id="{DEAC61AE-1538-4A08-812A-5D8B6B46B67C}" type="slidenum">
              <a:rPr lang="en-GB" smtClean="0"/>
              <a:t>14</a:t>
            </a:fld>
            <a:endParaRPr lang="en-GB"/>
          </a:p>
        </p:txBody>
      </p:sp>
    </p:spTree>
    <p:extLst>
      <p:ext uri="{BB962C8B-B14F-4D97-AF65-F5344CB8AC3E}">
        <p14:creationId xmlns:p14="http://schemas.microsoft.com/office/powerpoint/2010/main" val="109195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cs typeface="Arial" charset="0"/>
              </a:defRPr>
            </a:lvl1pPr>
            <a:lvl2pPr marL="743990" indent="-286150">
              <a:defRPr>
                <a:solidFill>
                  <a:schemeClr val="tx1"/>
                </a:solidFill>
                <a:latin typeface="Lucida Sans Unicode" pitchFamily="34" charset="0"/>
                <a:cs typeface="Arial" charset="0"/>
              </a:defRPr>
            </a:lvl2pPr>
            <a:lvl3pPr marL="1144600" indent="-228920">
              <a:defRPr>
                <a:solidFill>
                  <a:schemeClr val="tx1"/>
                </a:solidFill>
                <a:latin typeface="Lucida Sans Unicode" pitchFamily="34" charset="0"/>
                <a:cs typeface="Arial" charset="0"/>
              </a:defRPr>
            </a:lvl3pPr>
            <a:lvl4pPr marL="1602440" indent="-228920">
              <a:defRPr>
                <a:solidFill>
                  <a:schemeClr val="tx1"/>
                </a:solidFill>
                <a:latin typeface="Lucida Sans Unicode" pitchFamily="34" charset="0"/>
                <a:cs typeface="Arial" charset="0"/>
              </a:defRPr>
            </a:lvl4pPr>
            <a:lvl5pPr marL="2060280" indent="-228920">
              <a:defRPr>
                <a:solidFill>
                  <a:schemeClr val="tx1"/>
                </a:solidFill>
                <a:latin typeface="Lucida Sans Unicode" pitchFamily="34" charset="0"/>
                <a:cs typeface="Arial" charset="0"/>
              </a:defRPr>
            </a:lvl5pPr>
            <a:lvl6pPr marL="2518120" indent="-228920" fontAlgn="base">
              <a:spcBef>
                <a:spcPct val="0"/>
              </a:spcBef>
              <a:spcAft>
                <a:spcPct val="0"/>
              </a:spcAft>
              <a:defRPr>
                <a:solidFill>
                  <a:schemeClr val="tx1"/>
                </a:solidFill>
                <a:latin typeface="Lucida Sans Unicode" pitchFamily="34" charset="0"/>
                <a:cs typeface="Arial" charset="0"/>
              </a:defRPr>
            </a:lvl6pPr>
            <a:lvl7pPr marL="2975961" indent="-228920" fontAlgn="base">
              <a:spcBef>
                <a:spcPct val="0"/>
              </a:spcBef>
              <a:spcAft>
                <a:spcPct val="0"/>
              </a:spcAft>
              <a:defRPr>
                <a:solidFill>
                  <a:schemeClr val="tx1"/>
                </a:solidFill>
                <a:latin typeface="Lucida Sans Unicode" pitchFamily="34" charset="0"/>
                <a:cs typeface="Arial" charset="0"/>
              </a:defRPr>
            </a:lvl7pPr>
            <a:lvl8pPr marL="3433801" indent="-228920" fontAlgn="base">
              <a:spcBef>
                <a:spcPct val="0"/>
              </a:spcBef>
              <a:spcAft>
                <a:spcPct val="0"/>
              </a:spcAft>
              <a:defRPr>
                <a:solidFill>
                  <a:schemeClr val="tx1"/>
                </a:solidFill>
                <a:latin typeface="Lucida Sans Unicode" pitchFamily="34" charset="0"/>
                <a:cs typeface="Arial" charset="0"/>
              </a:defRPr>
            </a:lvl8pPr>
            <a:lvl9pPr marL="3891641" indent="-22892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fld id="{83F87C45-9B98-4BF4-80D4-5A3B81C7D577}" type="slidenum">
              <a:rPr lang="en-GB" altLang="en-US">
                <a:latin typeface="Calibri" pitchFamily="34" charset="0"/>
              </a:rPr>
              <a:pPr fontAlgn="base">
                <a:spcBef>
                  <a:spcPct val="0"/>
                </a:spcBef>
                <a:spcAft>
                  <a:spcPct val="0"/>
                </a:spcAft>
              </a:pPr>
              <a:t>15</a:t>
            </a:fld>
            <a:endParaRPr lang="en-GB" altLang="en-US">
              <a:latin typeface="Calibri" pitchFamily="34" charset="0"/>
            </a:endParaRPr>
          </a:p>
        </p:txBody>
      </p:sp>
    </p:spTree>
    <p:extLst>
      <p:ext uri="{BB962C8B-B14F-4D97-AF65-F5344CB8AC3E}">
        <p14:creationId xmlns:p14="http://schemas.microsoft.com/office/powerpoint/2010/main" val="420478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279193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154393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GB" dirty="0"/>
          </a:p>
        </p:txBody>
      </p:sp>
      <p:sp>
        <p:nvSpPr>
          <p:cNvPr id="4" name="Slide Number Placeholder 3"/>
          <p:cNvSpPr>
            <a:spLocks noGrp="1"/>
          </p:cNvSpPr>
          <p:nvPr>
            <p:ph type="sldNum" sz="quarter" idx="10"/>
          </p:nvPr>
        </p:nvSpPr>
        <p:spPr/>
        <p:txBody>
          <a:bodyPr/>
          <a:lstStyle/>
          <a:p>
            <a:fld id="{DEAC61AE-1538-4A08-812A-5D8B6B46B67C}" type="slidenum">
              <a:rPr lang="en-GB" smtClean="0"/>
              <a:t>18</a:t>
            </a:fld>
            <a:endParaRPr lang="en-GB"/>
          </a:p>
        </p:txBody>
      </p:sp>
    </p:spTree>
    <p:extLst>
      <p:ext uri="{BB962C8B-B14F-4D97-AF65-F5344CB8AC3E}">
        <p14:creationId xmlns:p14="http://schemas.microsoft.com/office/powerpoint/2010/main" val="1134367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568D5D-7BE1-4A53-8BF9-D7E30569D2A6}" type="slidenum">
              <a:rPr lang="en-GB" smtClean="0"/>
              <a:t>19</a:t>
            </a:fld>
            <a:endParaRPr lang="en-GB"/>
          </a:p>
        </p:txBody>
      </p:sp>
    </p:spTree>
    <p:extLst>
      <p:ext uri="{BB962C8B-B14F-4D97-AF65-F5344CB8AC3E}">
        <p14:creationId xmlns:p14="http://schemas.microsoft.com/office/powerpoint/2010/main" val="134826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2</a:t>
            </a:fld>
            <a:endParaRPr lang="en-GB" dirty="0"/>
          </a:p>
        </p:txBody>
      </p:sp>
    </p:spTree>
    <p:extLst>
      <p:ext uri="{BB962C8B-B14F-4D97-AF65-F5344CB8AC3E}">
        <p14:creationId xmlns:p14="http://schemas.microsoft.com/office/powerpoint/2010/main" val="2798168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649BA-121C-41A0-AFD9-C15DBA4AA8BC}" type="slidenum">
              <a:rPr lang="en-GB" smtClean="0"/>
              <a:t>20</a:t>
            </a:fld>
            <a:endParaRPr lang="en-GB"/>
          </a:p>
        </p:txBody>
      </p:sp>
    </p:spTree>
    <p:extLst>
      <p:ext uri="{BB962C8B-B14F-4D97-AF65-F5344CB8AC3E}">
        <p14:creationId xmlns:p14="http://schemas.microsoft.com/office/powerpoint/2010/main" val="3990356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cs typeface="Arial" charset="0"/>
              </a:defRPr>
            </a:lvl1pPr>
            <a:lvl2pPr marL="743990" indent="-286150">
              <a:defRPr>
                <a:solidFill>
                  <a:schemeClr val="tx1"/>
                </a:solidFill>
                <a:latin typeface="Lucida Sans Unicode" pitchFamily="34" charset="0"/>
                <a:cs typeface="Arial" charset="0"/>
              </a:defRPr>
            </a:lvl2pPr>
            <a:lvl3pPr marL="1144600" indent="-228920">
              <a:defRPr>
                <a:solidFill>
                  <a:schemeClr val="tx1"/>
                </a:solidFill>
                <a:latin typeface="Lucida Sans Unicode" pitchFamily="34" charset="0"/>
                <a:cs typeface="Arial" charset="0"/>
              </a:defRPr>
            </a:lvl3pPr>
            <a:lvl4pPr marL="1602440" indent="-228920">
              <a:defRPr>
                <a:solidFill>
                  <a:schemeClr val="tx1"/>
                </a:solidFill>
                <a:latin typeface="Lucida Sans Unicode" pitchFamily="34" charset="0"/>
                <a:cs typeface="Arial" charset="0"/>
              </a:defRPr>
            </a:lvl4pPr>
            <a:lvl5pPr marL="2060280" indent="-228920">
              <a:defRPr>
                <a:solidFill>
                  <a:schemeClr val="tx1"/>
                </a:solidFill>
                <a:latin typeface="Lucida Sans Unicode" pitchFamily="34" charset="0"/>
                <a:cs typeface="Arial" charset="0"/>
              </a:defRPr>
            </a:lvl5pPr>
            <a:lvl6pPr marL="2518120" indent="-228920" fontAlgn="base">
              <a:spcBef>
                <a:spcPct val="0"/>
              </a:spcBef>
              <a:spcAft>
                <a:spcPct val="0"/>
              </a:spcAft>
              <a:defRPr>
                <a:solidFill>
                  <a:schemeClr val="tx1"/>
                </a:solidFill>
                <a:latin typeface="Lucida Sans Unicode" pitchFamily="34" charset="0"/>
                <a:cs typeface="Arial" charset="0"/>
              </a:defRPr>
            </a:lvl6pPr>
            <a:lvl7pPr marL="2975961" indent="-228920" fontAlgn="base">
              <a:spcBef>
                <a:spcPct val="0"/>
              </a:spcBef>
              <a:spcAft>
                <a:spcPct val="0"/>
              </a:spcAft>
              <a:defRPr>
                <a:solidFill>
                  <a:schemeClr val="tx1"/>
                </a:solidFill>
                <a:latin typeface="Lucida Sans Unicode" pitchFamily="34" charset="0"/>
                <a:cs typeface="Arial" charset="0"/>
              </a:defRPr>
            </a:lvl7pPr>
            <a:lvl8pPr marL="3433801" indent="-228920" fontAlgn="base">
              <a:spcBef>
                <a:spcPct val="0"/>
              </a:spcBef>
              <a:spcAft>
                <a:spcPct val="0"/>
              </a:spcAft>
              <a:defRPr>
                <a:solidFill>
                  <a:schemeClr val="tx1"/>
                </a:solidFill>
                <a:latin typeface="Lucida Sans Unicode" pitchFamily="34" charset="0"/>
                <a:cs typeface="Arial" charset="0"/>
              </a:defRPr>
            </a:lvl8pPr>
            <a:lvl9pPr marL="3891641" indent="-22892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fld id="{A88354C8-6305-4298-9EF4-987BCF5E86C2}" type="slidenum">
              <a:rPr lang="en-GB" altLang="en-US">
                <a:latin typeface="Calibri" pitchFamily="34" charset="0"/>
              </a:rPr>
              <a:pPr fontAlgn="base">
                <a:spcBef>
                  <a:spcPct val="0"/>
                </a:spcBef>
                <a:spcAft>
                  <a:spcPct val="0"/>
                </a:spcAft>
              </a:pPr>
              <a:t>21</a:t>
            </a:fld>
            <a:endParaRPr lang="en-GB" altLang="en-US">
              <a:latin typeface="Calibri" pitchFamily="34" charset="0"/>
            </a:endParaRPr>
          </a:p>
        </p:txBody>
      </p:sp>
    </p:spTree>
    <p:extLst>
      <p:ext uri="{BB962C8B-B14F-4D97-AF65-F5344CB8AC3E}">
        <p14:creationId xmlns:p14="http://schemas.microsoft.com/office/powerpoint/2010/main" val="2540413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cs typeface="Arial" charset="0"/>
              </a:defRPr>
            </a:lvl1pPr>
            <a:lvl2pPr marL="743990" indent="-286150">
              <a:defRPr>
                <a:solidFill>
                  <a:schemeClr val="tx1"/>
                </a:solidFill>
                <a:latin typeface="Lucida Sans Unicode" pitchFamily="34" charset="0"/>
                <a:cs typeface="Arial" charset="0"/>
              </a:defRPr>
            </a:lvl2pPr>
            <a:lvl3pPr marL="1144600" indent="-228920">
              <a:defRPr>
                <a:solidFill>
                  <a:schemeClr val="tx1"/>
                </a:solidFill>
                <a:latin typeface="Lucida Sans Unicode" pitchFamily="34" charset="0"/>
                <a:cs typeface="Arial" charset="0"/>
              </a:defRPr>
            </a:lvl3pPr>
            <a:lvl4pPr marL="1602440" indent="-228920">
              <a:defRPr>
                <a:solidFill>
                  <a:schemeClr val="tx1"/>
                </a:solidFill>
                <a:latin typeface="Lucida Sans Unicode" pitchFamily="34" charset="0"/>
                <a:cs typeface="Arial" charset="0"/>
              </a:defRPr>
            </a:lvl4pPr>
            <a:lvl5pPr marL="2060280" indent="-228920">
              <a:defRPr>
                <a:solidFill>
                  <a:schemeClr val="tx1"/>
                </a:solidFill>
                <a:latin typeface="Lucida Sans Unicode" pitchFamily="34" charset="0"/>
                <a:cs typeface="Arial" charset="0"/>
              </a:defRPr>
            </a:lvl5pPr>
            <a:lvl6pPr marL="2518120" indent="-228920" fontAlgn="base">
              <a:spcBef>
                <a:spcPct val="0"/>
              </a:spcBef>
              <a:spcAft>
                <a:spcPct val="0"/>
              </a:spcAft>
              <a:defRPr>
                <a:solidFill>
                  <a:schemeClr val="tx1"/>
                </a:solidFill>
                <a:latin typeface="Lucida Sans Unicode" pitchFamily="34" charset="0"/>
                <a:cs typeface="Arial" charset="0"/>
              </a:defRPr>
            </a:lvl6pPr>
            <a:lvl7pPr marL="2975961" indent="-228920" fontAlgn="base">
              <a:spcBef>
                <a:spcPct val="0"/>
              </a:spcBef>
              <a:spcAft>
                <a:spcPct val="0"/>
              </a:spcAft>
              <a:defRPr>
                <a:solidFill>
                  <a:schemeClr val="tx1"/>
                </a:solidFill>
                <a:latin typeface="Lucida Sans Unicode" pitchFamily="34" charset="0"/>
                <a:cs typeface="Arial" charset="0"/>
              </a:defRPr>
            </a:lvl7pPr>
            <a:lvl8pPr marL="3433801" indent="-228920" fontAlgn="base">
              <a:spcBef>
                <a:spcPct val="0"/>
              </a:spcBef>
              <a:spcAft>
                <a:spcPct val="0"/>
              </a:spcAft>
              <a:defRPr>
                <a:solidFill>
                  <a:schemeClr val="tx1"/>
                </a:solidFill>
                <a:latin typeface="Lucida Sans Unicode" pitchFamily="34" charset="0"/>
                <a:cs typeface="Arial" charset="0"/>
              </a:defRPr>
            </a:lvl8pPr>
            <a:lvl9pPr marL="3891641" indent="-22892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fld id="{4979CD63-330F-4893-AA93-378D01482AD3}" type="slidenum">
              <a:rPr lang="en-GB" altLang="en-US">
                <a:latin typeface="Calibri" pitchFamily="34" charset="0"/>
              </a:rPr>
              <a:pPr fontAlgn="base">
                <a:spcBef>
                  <a:spcPct val="0"/>
                </a:spcBef>
                <a:spcAft>
                  <a:spcPct val="0"/>
                </a:spcAft>
              </a:pPr>
              <a:t>22</a:t>
            </a:fld>
            <a:endParaRPr lang="en-GB" altLang="en-US">
              <a:latin typeface="Calibri" pitchFamily="34" charset="0"/>
            </a:endParaRPr>
          </a:p>
        </p:txBody>
      </p:sp>
    </p:spTree>
    <p:extLst>
      <p:ext uri="{BB962C8B-B14F-4D97-AF65-F5344CB8AC3E}">
        <p14:creationId xmlns:p14="http://schemas.microsoft.com/office/powerpoint/2010/main" val="424975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4" name="Slide Number Placeholder 3"/>
          <p:cNvSpPr txBox="1"/>
          <p:nvPr/>
        </p:nvSpPr>
        <p:spPr>
          <a:xfrm>
            <a:off x="3854184" y="9444828"/>
            <a:ext cx="2949841" cy="497683"/>
          </a:xfrm>
          <a:prstGeom prst="rect">
            <a:avLst/>
          </a:prstGeom>
          <a:noFill/>
          <a:ln>
            <a:noFill/>
          </a:ln>
        </p:spPr>
        <p:txBody>
          <a:bodyPr lIns="91575" tIns="45787" rIns="91575" bIns="45787" anchor="b"/>
          <a:lstStyle/>
          <a:p>
            <a:pPr algn="r" defTabSz="915752">
              <a:defRPr sz="1800" b="0" i="0" u="none" strike="noStrike" kern="0" cap="none" spc="0" baseline="0">
                <a:solidFill>
                  <a:srgbClr val="000000"/>
                </a:solidFill>
                <a:uFillTx/>
              </a:defRPr>
            </a:pPr>
            <a:fld id="{40106258-2776-4239-8341-2DB4B23136C1}" type="slidenum">
              <a:rPr kern="0">
                <a:solidFill>
                  <a:srgbClr val="000000"/>
                </a:solidFill>
                <a:latin typeface="+mn-lt"/>
                <a:cs typeface="+mn-cs"/>
              </a:rPr>
              <a:pPr algn="r" defTabSz="915752">
                <a:defRPr sz="1800" b="0" i="0" u="none" strike="noStrike" kern="0" cap="none" spc="0" baseline="0">
                  <a:solidFill>
                    <a:srgbClr val="000000"/>
                  </a:solidFill>
                  <a:uFillTx/>
                </a:defRPr>
              </a:pPr>
              <a:t>23</a:t>
            </a:fld>
            <a:endParaRPr lang="en-GB" sz="1200" kern="0">
              <a:solidFill>
                <a:srgbClr val="000000"/>
              </a:solidFill>
              <a:latin typeface="Calibri"/>
            </a:endParaRPr>
          </a:p>
        </p:txBody>
      </p:sp>
    </p:spTree>
    <p:extLst>
      <p:ext uri="{BB962C8B-B14F-4D97-AF65-F5344CB8AC3E}">
        <p14:creationId xmlns:p14="http://schemas.microsoft.com/office/powerpoint/2010/main" val="2592353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568D5D-7BE1-4A53-8BF9-D7E30569D2A6}" type="slidenum">
              <a:rPr lang="en-GB" smtClean="0"/>
              <a:t>24</a:t>
            </a:fld>
            <a:endParaRPr lang="en-GB"/>
          </a:p>
        </p:txBody>
      </p:sp>
    </p:spTree>
    <p:extLst>
      <p:ext uri="{BB962C8B-B14F-4D97-AF65-F5344CB8AC3E}">
        <p14:creationId xmlns:p14="http://schemas.microsoft.com/office/powerpoint/2010/main" val="4208774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25</a:t>
            </a:fld>
            <a:endParaRPr lang="en-GB"/>
          </a:p>
        </p:txBody>
      </p:sp>
    </p:spTree>
    <p:extLst>
      <p:ext uri="{BB962C8B-B14F-4D97-AF65-F5344CB8AC3E}">
        <p14:creationId xmlns:p14="http://schemas.microsoft.com/office/powerpoint/2010/main" val="1258388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cs typeface="Arial" charset="0"/>
              </a:defRPr>
            </a:lvl1pPr>
            <a:lvl2pPr marL="743990" indent="-286150">
              <a:defRPr>
                <a:solidFill>
                  <a:schemeClr val="tx1"/>
                </a:solidFill>
                <a:latin typeface="Lucida Sans Unicode" pitchFamily="34" charset="0"/>
                <a:cs typeface="Arial" charset="0"/>
              </a:defRPr>
            </a:lvl2pPr>
            <a:lvl3pPr marL="1144600" indent="-228920">
              <a:defRPr>
                <a:solidFill>
                  <a:schemeClr val="tx1"/>
                </a:solidFill>
                <a:latin typeface="Lucida Sans Unicode" pitchFamily="34" charset="0"/>
                <a:cs typeface="Arial" charset="0"/>
              </a:defRPr>
            </a:lvl3pPr>
            <a:lvl4pPr marL="1602440" indent="-228920">
              <a:defRPr>
                <a:solidFill>
                  <a:schemeClr val="tx1"/>
                </a:solidFill>
                <a:latin typeface="Lucida Sans Unicode" pitchFamily="34" charset="0"/>
                <a:cs typeface="Arial" charset="0"/>
              </a:defRPr>
            </a:lvl4pPr>
            <a:lvl5pPr marL="2060280" indent="-228920">
              <a:defRPr>
                <a:solidFill>
                  <a:schemeClr val="tx1"/>
                </a:solidFill>
                <a:latin typeface="Lucida Sans Unicode" pitchFamily="34" charset="0"/>
                <a:cs typeface="Arial" charset="0"/>
              </a:defRPr>
            </a:lvl5pPr>
            <a:lvl6pPr marL="2518120" indent="-228920" fontAlgn="base">
              <a:spcBef>
                <a:spcPct val="0"/>
              </a:spcBef>
              <a:spcAft>
                <a:spcPct val="0"/>
              </a:spcAft>
              <a:defRPr>
                <a:solidFill>
                  <a:schemeClr val="tx1"/>
                </a:solidFill>
                <a:latin typeface="Lucida Sans Unicode" pitchFamily="34" charset="0"/>
                <a:cs typeface="Arial" charset="0"/>
              </a:defRPr>
            </a:lvl6pPr>
            <a:lvl7pPr marL="2975961" indent="-228920" fontAlgn="base">
              <a:spcBef>
                <a:spcPct val="0"/>
              </a:spcBef>
              <a:spcAft>
                <a:spcPct val="0"/>
              </a:spcAft>
              <a:defRPr>
                <a:solidFill>
                  <a:schemeClr val="tx1"/>
                </a:solidFill>
                <a:latin typeface="Lucida Sans Unicode" pitchFamily="34" charset="0"/>
                <a:cs typeface="Arial" charset="0"/>
              </a:defRPr>
            </a:lvl7pPr>
            <a:lvl8pPr marL="3433801" indent="-228920" fontAlgn="base">
              <a:spcBef>
                <a:spcPct val="0"/>
              </a:spcBef>
              <a:spcAft>
                <a:spcPct val="0"/>
              </a:spcAft>
              <a:defRPr>
                <a:solidFill>
                  <a:schemeClr val="tx1"/>
                </a:solidFill>
                <a:latin typeface="Lucida Sans Unicode" pitchFamily="34" charset="0"/>
                <a:cs typeface="Arial" charset="0"/>
              </a:defRPr>
            </a:lvl8pPr>
            <a:lvl9pPr marL="3891641" indent="-22892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fld id="{67B8DEF7-AC83-48CD-B8E5-B4212BF69C1A}" type="slidenum">
              <a:rPr lang="en-GB" altLang="en-US">
                <a:latin typeface="Calibri" pitchFamily="34" charset="0"/>
              </a:rPr>
              <a:pPr fontAlgn="base">
                <a:spcBef>
                  <a:spcPct val="0"/>
                </a:spcBef>
                <a:spcAft>
                  <a:spcPct val="0"/>
                </a:spcAft>
              </a:pPr>
              <a:t>26</a:t>
            </a:fld>
            <a:endParaRPr lang="en-GB" altLang="en-US">
              <a:latin typeface="Calibri" pitchFamily="34" charset="0"/>
            </a:endParaRPr>
          </a:p>
        </p:txBody>
      </p:sp>
    </p:spTree>
    <p:extLst>
      <p:ext uri="{BB962C8B-B14F-4D97-AF65-F5344CB8AC3E}">
        <p14:creationId xmlns:p14="http://schemas.microsoft.com/office/powerpoint/2010/main" val="1192462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568D5D-7BE1-4A53-8BF9-D7E30569D2A6}" type="slidenum">
              <a:rPr lang="en-GB" smtClean="0"/>
              <a:t>27</a:t>
            </a:fld>
            <a:endParaRPr lang="en-GB"/>
          </a:p>
        </p:txBody>
      </p:sp>
    </p:spTree>
    <p:extLst>
      <p:ext uri="{BB962C8B-B14F-4D97-AF65-F5344CB8AC3E}">
        <p14:creationId xmlns:p14="http://schemas.microsoft.com/office/powerpoint/2010/main" val="1091853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AC61AE-1538-4A08-812A-5D8B6B46B67C}" type="slidenum">
              <a:rPr lang="en-GB" smtClean="0"/>
              <a:t>28</a:t>
            </a:fld>
            <a:endParaRPr lang="en-GB"/>
          </a:p>
        </p:txBody>
      </p:sp>
    </p:spTree>
    <p:extLst>
      <p:ext uri="{BB962C8B-B14F-4D97-AF65-F5344CB8AC3E}">
        <p14:creationId xmlns:p14="http://schemas.microsoft.com/office/powerpoint/2010/main" val="2182489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091" eaLnBrk="0" hangingPunct="0">
              <a:spcBef>
                <a:spcPct val="30000"/>
              </a:spcBef>
              <a:defRPr sz="1200">
                <a:solidFill>
                  <a:schemeClr val="tx1"/>
                </a:solidFill>
                <a:latin typeface="Arial" pitchFamily="34" charset="0"/>
              </a:defRPr>
            </a:lvl1pPr>
            <a:lvl2pPr marL="743990" indent="-286150" defTabSz="914091" eaLnBrk="0" hangingPunct="0">
              <a:spcBef>
                <a:spcPct val="30000"/>
              </a:spcBef>
              <a:defRPr sz="1200">
                <a:solidFill>
                  <a:schemeClr val="tx1"/>
                </a:solidFill>
                <a:latin typeface="Arial" pitchFamily="34" charset="0"/>
              </a:defRPr>
            </a:lvl2pPr>
            <a:lvl3pPr marL="1144600" indent="-228920" defTabSz="914091" eaLnBrk="0" hangingPunct="0">
              <a:spcBef>
                <a:spcPct val="30000"/>
              </a:spcBef>
              <a:defRPr sz="1200">
                <a:solidFill>
                  <a:schemeClr val="tx1"/>
                </a:solidFill>
                <a:latin typeface="Arial" pitchFamily="34" charset="0"/>
              </a:defRPr>
            </a:lvl3pPr>
            <a:lvl4pPr marL="1602440" indent="-228920" defTabSz="914091" eaLnBrk="0" hangingPunct="0">
              <a:spcBef>
                <a:spcPct val="30000"/>
              </a:spcBef>
              <a:defRPr sz="1200">
                <a:solidFill>
                  <a:schemeClr val="tx1"/>
                </a:solidFill>
                <a:latin typeface="Arial" pitchFamily="34" charset="0"/>
              </a:defRPr>
            </a:lvl4pPr>
            <a:lvl5pPr marL="2060280" indent="-228920" defTabSz="914091" eaLnBrk="0" hangingPunct="0">
              <a:spcBef>
                <a:spcPct val="30000"/>
              </a:spcBef>
              <a:defRPr sz="1200">
                <a:solidFill>
                  <a:schemeClr val="tx1"/>
                </a:solidFill>
                <a:latin typeface="Arial" pitchFamily="34" charset="0"/>
              </a:defRPr>
            </a:lvl5pPr>
            <a:lvl6pPr marL="2518120" indent="-228920" defTabSz="914091" eaLnBrk="0" fontAlgn="base" hangingPunct="0">
              <a:spcBef>
                <a:spcPct val="30000"/>
              </a:spcBef>
              <a:spcAft>
                <a:spcPct val="0"/>
              </a:spcAft>
              <a:defRPr sz="1200">
                <a:solidFill>
                  <a:schemeClr val="tx1"/>
                </a:solidFill>
                <a:latin typeface="Arial" pitchFamily="34" charset="0"/>
              </a:defRPr>
            </a:lvl6pPr>
            <a:lvl7pPr marL="2975961" indent="-228920" defTabSz="914091" eaLnBrk="0" fontAlgn="base" hangingPunct="0">
              <a:spcBef>
                <a:spcPct val="30000"/>
              </a:spcBef>
              <a:spcAft>
                <a:spcPct val="0"/>
              </a:spcAft>
              <a:defRPr sz="1200">
                <a:solidFill>
                  <a:schemeClr val="tx1"/>
                </a:solidFill>
                <a:latin typeface="Arial" pitchFamily="34" charset="0"/>
              </a:defRPr>
            </a:lvl7pPr>
            <a:lvl8pPr marL="3433801" indent="-228920" defTabSz="914091" eaLnBrk="0" fontAlgn="base" hangingPunct="0">
              <a:spcBef>
                <a:spcPct val="30000"/>
              </a:spcBef>
              <a:spcAft>
                <a:spcPct val="0"/>
              </a:spcAft>
              <a:defRPr sz="1200">
                <a:solidFill>
                  <a:schemeClr val="tx1"/>
                </a:solidFill>
                <a:latin typeface="Arial" pitchFamily="34" charset="0"/>
              </a:defRPr>
            </a:lvl8pPr>
            <a:lvl9pPr marL="3891641" indent="-228920" defTabSz="91409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B4EB724-CBF1-4F9F-93B9-D08A9F6078D0}" type="slidenum">
              <a:rPr lang="en-GB" altLang="en-US" smtClean="0"/>
              <a:pPr eaLnBrk="1" hangingPunct="1">
                <a:spcBef>
                  <a:spcPct val="0"/>
                </a:spcBef>
              </a:pPr>
              <a:t>29</a:t>
            </a:fld>
            <a:endParaRPr lang="en-GB" altLang="en-US"/>
          </a:p>
        </p:txBody>
      </p:sp>
      <p:sp>
        <p:nvSpPr>
          <p:cNvPr id="33795" name="Rectangle 7"/>
          <p:cNvSpPr txBox="1">
            <a:spLocks noGrp="1" noChangeArrowheads="1"/>
          </p:cNvSpPr>
          <p:nvPr/>
        </p:nvSpPr>
        <p:spPr bwMode="auto">
          <a:xfrm>
            <a:off x="3854184" y="9446419"/>
            <a:ext cx="2951430" cy="4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2" tIns="46799" rIns="93602" bIns="46799" anchor="b"/>
          <a:lstStyle>
            <a:lvl1pPr defTabSz="935038" eaLnBrk="0" hangingPunct="0">
              <a:spcBef>
                <a:spcPct val="30000"/>
              </a:spcBef>
              <a:defRPr sz="1200">
                <a:solidFill>
                  <a:schemeClr val="tx1"/>
                </a:solidFill>
                <a:latin typeface="Arial" pitchFamily="34" charset="0"/>
              </a:defRPr>
            </a:lvl1pPr>
            <a:lvl2pPr marL="742950" indent="-285750" defTabSz="935038" eaLnBrk="0" hangingPunct="0">
              <a:spcBef>
                <a:spcPct val="30000"/>
              </a:spcBef>
              <a:defRPr sz="1200">
                <a:solidFill>
                  <a:schemeClr val="tx1"/>
                </a:solidFill>
                <a:latin typeface="Arial" pitchFamily="34" charset="0"/>
              </a:defRPr>
            </a:lvl2pPr>
            <a:lvl3pPr marL="1143000" indent="-228600" defTabSz="935038" eaLnBrk="0" hangingPunct="0">
              <a:spcBef>
                <a:spcPct val="30000"/>
              </a:spcBef>
              <a:defRPr sz="1200">
                <a:solidFill>
                  <a:schemeClr val="tx1"/>
                </a:solidFill>
                <a:latin typeface="Arial" pitchFamily="34" charset="0"/>
              </a:defRPr>
            </a:lvl3pPr>
            <a:lvl4pPr marL="1600200" indent="-228600" defTabSz="935038" eaLnBrk="0" hangingPunct="0">
              <a:spcBef>
                <a:spcPct val="30000"/>
              </a:spcBef>
              <a:defRPr sz="1200">
                <a:solidFill>
                  <a:schemeClr val="tx1"/>
                </a:solidFill>
                <a:latin typeface="Arial" pitchFamily="34" charset="0"/>
              </a:defRPr>
            </a:lvl4pPr>
            <a:lvl5pPr marL="2057400" indent="-228600" defTabSz="935038" eaLnBrk="0" hangingPunct="0">
              <a:spcBef>
                <a:spcPct val="30000"/>
              </a:spcBef>
              <a:defRPr sz="1200">
                <a:solidFill>
                  <a:schemeClr val="tx1"/>
                </a:solidFill>
                <a:latin typeface="Arial" pitchFamily="34" charset="0"/>
              </a:defRPr>
            </a:lvl5pPr>
            <a:lvl6pPr marL="2514600" indent="-228600" defTabSz="935038" eaLnBrk="0" fontAlgn="base" hangingPunct="0">
              <a:spcBef>
                <a:spcPct val="30000"/>
              </a:spcBef>
              <a:spcAft>
                <a:spcPct val="0"/>
              </a:spcAft>
              <a:defRPr sz="1200">
                <a:solidFill>
                  <a:schemeClr val="tx1"/>
                </a:solidFill>
                <a:latin typeface="Arial" pitchFamily="34" charset="0"/>
              </a:defRPr>
            </a:lvl6pPr>
            <a:lvl7pPr marL="2971800" indent="-228600" defTabSz="935038" eaLnBrk="0" fontAlgn="base" hangingPunct="0">
              <a:spcBef>
                <a:spcPct val="30000"/>
              </a:spcBef>
              <a:spcAft>
                <a:spcPct val="0"/>
              </a:spcAft>
              <a:defRPr sz="1200">
                <a:solidFill>
                  <a:schemeClr val="tx1"/>
                </a:solidFill>
                <a:latin typeface="Arial" pitchFamily="34" charset="0"/>
              </a:defRPr>
            </a:lvl7pPr>
            <a:lvl8pPr marL="3429000" indent="-228600" defTabSz="935038" eaLnBrk="0" fontAlgn="base" hangingPunct="0">
              <a:spcBef>
                <a:spcPct val="30000"/>
              </a:spcBef>
              <a:spcAft>
                <a:spcPct val="0"/>
              </a:spcAft>
              <a:defRPr sz="1200">
                <a:solidFill>
                  <a:schemeClr val="tx1"/>
                </a:solidFill>
                <a:latin typeface="Arial" pitchFamily="34" charset="0"/>
              </a:defRPr>
            </a:lvl8pPr>
            <a:lvl9pPr marL="3886200" indent="-228600" defTabSz="93503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0C1B84E-CA0B-452C-A1A6-423F6FF2A4F1}" type="slidenum">
              <a:rPr lang="fr-FR" altLang="en-US">
                <a:latin typeface="Times New Roman" pitchFamily="18" charset="0"/>
              </a:rPr>
              <a:pPr algn="r" eaLnBrk="1" hangingPunct="1">
                <a:spcBef>
                  <a:spcPct val="0"/>
                </a:spcBef>
              </a:pPr>
              <a:t>29</a:t>
            </a:fld>
            <a:endParaRPr lang="fr-FR" altLang="en-US">
              <a:latin typeface="Times New Roman" pitchFamily="18" charset="0"/>
            </a:endParaRPr>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xfrm>
            <a:off x="907522" y="4724006"/>
            <a:ext cx="4990571" cy="4474368"/>
          </a:xfrm>
          <a:noFill/>
        </p:spPr>
        <p:txBody>
          <a:bodyPr lIns="93602" tIns="46799" rIns="93602" bIns="46799"/>
          <a:lstStyle/>
          <a:p>
            <a:pPr eaLnBrk="1" hangingPunct="1"/>
            <a:endParaRPr lang="en-GB" altLang="en-US" dirty="0"/>
          </a:p>
        </p:txBody>
      </p:sp>
    </p:spTree>
    <p:extLst>
      <p:ext uri="{BB962C8B-B14F-4D97-AF65-F5344CB8AC3E}">
        <p14:creationId xmlns:p14="http://schemas.microsoft.com/office/powerpoint/2010/main" val="410337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endParaRPr lang="en-GB" dirty="0"/>
          </a:p>
          <a:p>
            <a:pPr defTabSz="915680">
              <a:defRPr/>
            </a:pPr>
            <a:endParaRPr lang="en-GB" baseline="0" dirty="0"/>
          </a:p>
        </p:txBody>
      </p:sp>
      <p:sp>
        <p:nvSpPr>
          <p:cNvPr id="4" name="Slide Number Placeholder 3"/>
          <p:cNvSpPr>
            <a:spLocks noGrp="1"/>
          </p:cNvSpPr>
          <p:nvPr>
            <p:ph type="sldNum" sz="quarter" idx="10"/>
          </p:nvPr>
        </p:nvSpPr>
        <p:spPr/>
        <p:txBody>
          <a:bodyPr/>
          <a:lstStyle/>
          <a:p>
            <a:fld id="{07A5C4BC-EA74-46C2-ACF6-2B38C3AAA132}" type="slidenum">
              <a:rPr lang="en-GB" smtClean="0"/>
              <a:t>3</a:t>
            </a:fld>
            <a:endParaRPr lang="en-GB"/>
          </a:p>
        </p:txBody>
      </p:sp>
    </p:spTree>
    <p:extLst>
      <p:ext uri="{BB962C8B-B14F-4D97-AF65-F5344CB8AC3E}">
        <p14:creationId xmlns:p14="http://schemas.microsoft.com/office/powerpoint/2010/main" val="4232681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127">
              <a:defRPr/>
            </a:pPr>
            <a:endParaRPr lang="en-GB" dirty="0"/>
          </a:p>
        </p:txBody>
      </p:sp>
      <p:sp>
        <p:nvSpPr>
          <p:cNvPr id="4" name="Slide Number Placeholder 3"/>
          <p:cNvSpPr>
            <a:spLocks noGrp="1"/>
          </p:cNvSpPr>
          <p:nvPr>
            <p:ph type="sldNum" sz="quarter" idx="10"/>
          </p:nvPr>
        </p:nvSpPr>
        <p:spPr/>
        <p:txBody>
          <a:bodyPr/>
          <a:lstStyle/>
          <a:p>
            <a:fld id="{D69649BA-121C-41A0-AFD9-C15DBA4AA8BC}" type="slidenum">
              <a:rPr lang="en-GB" smtClean="0"/>
              <a:t>30</a:t>
            </a:fld>
            <a:endParaRPr lang="en-GB"/>
          </a:p>
        </p:txBody>
      </p:sp>
    </p:spTree>
    <p:extLst>
      <p:ext uri="{BB962C8B-B14F-4D97-AF65-F5344CB8AC3E}">
        <p14:creationId xmlns:p14="http://schemas.microsoft.com/office/powerpoint/2010/main" val="4235112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649BA-121C-41A0-AFD9-C15DBA4AA8BC}" type="slidenum">
              <a:rPr lang="en-GB" smtClean="0"/>
              <a:t>31</a:t>
            </a:fld>
            <a:endParaRPr lang="en-GB"/>
          </a:p>
        </p:txBody>
      </p:sp>
    </p:spTree>
    <p:extLst>
      <p:ext uri="{BB962C8B-B14F-4D97-AF65-F5344CB8AC3E}">
        <p14:creationId xmlns:p14="http://schemas.microsoft.com/office/powerpoint/2010/main" val="3466698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568D5D-7BE1-4A53-8BF9-D7E30569D2A6}" type="slidenum">
              <a:rPr lang="en-GB" smtClean="0"/>
              <a:t>32</a:t>
            </a:fld>
            <a:endParaRPr lang="en-GB"/>
          </a:p>
        </p:txBody>
      </p:sp>
    </p:spTree>
    <p:extLst>
      <p:ext uri="{BB962C8B-B14F-4D97-AF65-F5344CB8AC3E}">
        <p14:creationId xmlns:p14="http://schemas.microsoft.com/office/powerpoint/2010/main" val="2262767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568D5D-7BE1-4A53-8BF9-D7E30569D2A6}" type="slidenum">
              <a:rPr lang="en-GB" smtClean="0"/>
              <a:t>33</a:t>
            </a:fld>
            <a:endParaRPr lang="en-GB"/>
          </a:p>
        </p:txBody>
      </p:sp>
    </p:spTree>
    <p:extLst>
      <p:ext uri="{BB962C8B-B14F-4D97-AF65-F5344CB8AC3E}">
        <p14:creationId xmlns:p14="http://schemas.microsoft.com/office/powerpoint/2010/main" val="3269565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68D5D-7BE1-4A53-8BF9-D7E30569D2A6}" type="slidenum">
              <a:rPr lang="en-GB" smtClean="0"/>
              <a:t>35</a:t>
            </a:fld>
            <a:endParaRPr lang="en-GB"/>
          </a:p>
        </p:txBody>
      </p:sp>
    </p:spTree>
    <p:extLst>
      <p:ext uri="{BB962C8B-B14F-4D97-AF65-F5344CB8AC3E}">
        <p14:creationId xmlns:p14="http://schemas.microsoft.com/office/powerpoint/2010/main" val="3180668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36</a:t>
            </a:fld>
            <a:endParaRPr lang="en-GB"/>
          </a:p>
        </p:txBody>
      </p:sp>
    </p:spTree>
    <p:extLst>
      <p:ext uri="{BB962C8B-B14F-4D97-AF65-F5344CB8AC3E}">
        <p14:creationId xmlns:p14="http://schemas.microsoft.com/office/powerpoint/2010/main" val="3625655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cs typeface="Arial" charset="0"/>
              </a:defRPr>
            </a:lvl1pPr>
            <a:lvl2pPr marL="743990" indent="-286150">
              <a:defRPr>
                <a:solidFill>
                  <a:schemeClr val="tx1"/>
                </a:solidFill>
                <a:latin typeface="Lucida Sans Unicode" pitchFamily="34" charset="0"/>
                <a:cs typeface="Arial" charset="0"/>
              </a:defRPr>
            </a:lvl2pPr>
            <a:lvl3pPr marL="1144600" indent="-228920">
              <a:defRPr>
                <a:solidFill>
                  <a:schemeClr val="tx1"/>
                </a:solidFill>
                <a:latin typeface="Lucida Sans Unicode" pitchFamily="34" charset="0"/>
                <a:cs typeface="Arial" charset="0"/>
              </a:defRPr>
            </a:lvl3pPr>
            <a:lvl4pPr marL="1602440" indent="-228920">
              <a:defRPr>
                <a:solidFill>
                  <a:schemeClr val="tx1"/>
                </a:solidFill>
                <a:latin typeface="Lucida Sans Unicode" pitchFamily="34" charset="0"/>
                <a:cs typeface="Arial" charset="0"/>
              </a:defRPr>
            </a:lvl4pPr>
            <a:lvl5pPr marL="2060280" indent="-228920">
              <a:defRPr>
                <a:solidFill>
                  <a:schemeClr val="tx1"/>
                </a:solidFill>
                <a:latin typeface="Lucida Sans Unicode" pitchFamily="34" charset="0"/>
                <a:cs typeface="Arial" charset="0"/>
              </a:defRPr>
            </a:lvl5pPr>
            <a:lvl6pPr marL="2518120" indent="-228920" fontAlgn="base">
              <a:spcBef>
                <a:spcPct val="0"/>
              </a:spcBef>
              <a:spcAft>
                <a:spcPct val="0"/>
              </a:spcAft>
              <a:defRPr>
                <a:solidFill>
                  <a:schemeClr val="tx1"/>
                </a:solidFill>
                <a:latin typeface="Lucida Sans Unicode" pitchFamily="34" charset="0"/>
                <a:cs typeface="Arial" charset="0"/>
              </a:defRPr>
            </a:lvl6pPr>
            <a:lvl7pPr marL="2975961" indent="-228920" fontAlgn="base">
              <a:spcBef>
                <a:spcPct val="0"/>
              </a:spcBef>
              <a:spcAft>
                <a:spcPct val="0"/>
              </a:spcAft>
              <a:defRPr>
                <a:solidFill>
                  <a:schemeClr val="tx1"/>
                </a:solidFill>
                <a:latin typeface="Lucida Sans Unicode" pitchFamily="34" charset="0"/>
                <a:cs typeface="Arial" charset="0"/>
              </a:defRPr>
            </a:lvl7pPr>
            <a:lvl8pPr marL="3433801" indent="-228920" fontAlgn="base">
              <a:spcBef>
                <a:spcPct val="0"/>
              </a:spcBef>
              <a:spcAft>
                <a:spcPct val="0"/>
              </a:spcAft>
              <a:defRPr>
                <a:solidFill>
                  <a:schemeClr val="tx1"/>
                </a:solidFill>
                <a:latin typeface="Lucida Sans Unicode" pitchFamily="34" charset="0"/>
                <a:cs typeface="Arial" charset="0"/>
              </a:defRPr>
            </a:lvl8pPr>
            <a:lvl9pPr marL="3891641" indent="-22892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fld id="{ED3B0198-9FEE-4B21-8296-ADA420B39CC9}" type="slidenum">
              <a:rPr lang="en-GB" altLang="en-US">
                <a:latin typeface="Calibri" pitchFamily="34" charset="0"/>
              </a:rPr>
              <a:pPr fontAlgn="base">
                <a:spcBef>
                  <a:spcPct val="0"/>
                </a:spcBef>
                <a:spcAft>
                  <a:spcPct val="0"/>
                </a:spcAft>
              </a:pPr>
              <a:t>37</a:t>
            </a:fld>
            <a:endParaRPr lang="en-GB" altLang="en-US">
              <a:latin typeface="Calibri" pitchFamily="34" charset="0"/>
            </a:endParaRPr>
          </a:p>
        </p:txBody>
      </p:sp>
    </p:spTree>
    <p:extLst>
      <p:ext uri="{BB962C8B-B14F-4D97-AF65-F5344CB8AC3E}">
        <p14:creationId xmlns:p14="http://schemas.microsoft.com/office/powerpoint/2010/main" val="3441646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38</a:t>
            </a:fld>
            <a:endParaRPr lang="en-GB"/>
          </a:p>
        </p:txBody>
      </p:sp>
    </p:spTree>
    <p:extLst>
      <p:ext uri="{BB962C8B-B14F-4D97-AF65-F5344CB8AC3E}">
        <p14:creationId xmlns:p14="http://schemas.microsoft.com/office/powerpoint/2010/main" val="4098394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68D5D-7BE1-4A53-8BF9-D7E30569D2A6}" type="slidenum">
              <a:rPr lang="en-GB" smtClean="0"/>
              <a:t>39</a:t>
            </a:fld>
            <a:endParaRPr lang="en-GB"/>
          </a:p>
        </p:txBody>
      </p:sp>
    </p:spTree>
    <p:extLst>
      <p:ext uri="{BB962C8B-B14F-4D97-AF65-F5344CB8AC3E}">
        <p14:creationId xmlns:p14="http://schemas.microsoft.com/office/powerpoint/2010/main" val="2165086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649BA-121C-41A0-AFD9-C15DBA4AA8BC}" type="slidenum">
              <a:rPr lang="en-GB" smtClean="0"/>
              <a:t>40</a:t>
            </a:fld>
            <a:endParaRPr lang="en-GB"/>
          </a:p>
        </p:txBody>
      </p:sp>
    </p:spTree>
    <p:extLst>
      <p:ext uri="{BB962C8B-B14F-4D97-AF65-F5344CB8AC3E}">
        <p14:creationId xmlns:p14="http://schemas.microsoft.com/office/powerpoint/2010/main" val="206726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dirty="0"/>
          </a:p>
        </p:txBody>
      </p:sp>
      <p:sp>
        <p:nvSpPr>
          <p:cNvPr id="4" name="Slide Number Placeholder 3"/>
          <p:cNvSpPr txBox="1"/>
          <p:nvPr/>
        </p:nvSpPr>
        <p:spPr>
          <a:xfrm>
            <a:off x="3854935" y="9445164"/>
            <a:ext cx="2949099" cy="497205"/>
          </a:xfrm>
          <a:prstGeom prst="rect">
            <a:avLst/>
          </a:prstGeom>
          <a:noFill/>
          <a:ln>
            <a:noFill/>
          </a:ln>
        </p:spPr>
        <p:txBody>
          <a:bodyPr vert="horz" wrap="square" lIns="91568" tIns="45784" rIns="91568" bIns="45784" anchor="b" anchorCtr="0" compatLnSpc="1"/>
          <a:lstStyle/>
          <a:p>
            <a:pPr algn="r" defTabSz="915680">
              <a:defRPr sz="1800" b="0" i="0" u="none" strike="noStrike" kern="0" cap="none" spc="0" baseline="0">
                <a:solidFill>
                  <a:srgbClr val="000000"/>
                </a:solidFill>
                <a:uFillTx/>
              </a:defRPr>
            </a:pPr>
            <a:fld id="{B11473EC-AC04-4F09-AC76-AF4E757E61F4}" type="slidenum">
              <a:pPr algn="r" defTabSz="915680">
                <a:defRPr sz="1800" b="0" i="0" u="none" strike="noStrike" kern="0" cap="none" spc="0" baseline="0">
                  <a:solidFill>
                    <a:srgbClr val="000000"/>
                  </a:solidFill>
                  <a:uFillTx/>
                </a:defRPr>
              </a:pPr>
              <a:t>4</a:t>
            </a:fld>
            <a:endParaRPr lang="en-GB" sz="1200">
              <a:solidFill>
                <a:srgbClr val="000000"/>
              </a:solidFill>
              <a:latin typeface="Calibri"/>
            </a:endParaRPr>
          </a:p>
        </p:txBody>
      </p:sp>
    </p:spTree>
    <p:extLst>
      <p:ext uri="{BB962C8B-B14F-4D97-AF65-F5344CB8AC3E}">
        <p14:creationId xmlns:p14="http://schemas.microsoft.com/office/powerpoint/2010/main" val="3081133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41</a:t>
            </a:fld>
            <a:endParaRPr lang="en-GB"/>
          </a:p>
        </p:txBody>
      </p:sp>
    </p:spTree>
    <p:extLst>
      <p:ext uri="{BB962C8B-B14F-4D97-AF65-F5344CB8AC3E}">
        <p14:creationId xmlns:p14="http://schemas.microsoft.com/office/powerpoint/2010/main" val="2587118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68D5D-7BE1-4A53-8BF9-D7E30569D2A6}" type="slidenum">
              <a:rPr lang="en-GB" smtClean="0"/>
              <a:t>42</a:t>
            </a:fld>
            <a:endParaRPr lang="en-GB"/>
          </a:p>
        </p:txBody>
      </p:sp>
    </p:spTree>
    <p:extLst>
      <p:ext uri="{BB962C8B-B14F-4D97-AF65-F5344CB8AC3E}">
        <p14:creationId xmlns:p14="http://schemas.microsoft.com/office/powerpoint/2010/main" val="3858514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68D5D-7BE1-4A53-8BF9-D7E30569D2A6}" type="slidenum">
              <a:rPr lang="en-GB" smtClean="0"/>
              <a:t>43</a:t>
            </a:fld>
            <a:endParaRPr lang="en-GB"/>
          </a:p>
        </p:txBody>
      </p:sp>
    </p:spTree>
    <p:extLst>
      <p:ext uri="{BB962C8B-B14F-4D97-AF65-F5344CB8AC3E}">
        <p14:creationId xmlns:p14="http://schemas.microsoft.com/office/powerpoint/2010/main" val="2654749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44</a:t>
            </a:fld>
            <a:endParaRPr lang="en-GB"/>
          </a:p>
        </p:txBody>
      </p:sp>
    </p:spTree>
    <p:extLst>
      <p:ext uri="{BB962C8B-B14F-4D97-AF65-F5344CB8AC3E}">
        <p14:creationId xmlns:p14="http://schemas.microsoft.com/office/powerpoint/2010/main" val="3589249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45</a:t>
            </a:fld>
            <a:endParaRPr lang="en-GB"/>
          </a:p>
        </p:txBody>
      </p:sp>
    </p:spTree>
    <p:extLst>
      <p:ext uri="{BB962C8B-B14F-4D97-AF65-F5344CB8AC3E}">
        <p14:creationId xmlns:p14="http://schemas.microsoft.com/office/powerpoint/2010/main" val="280229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5</a:t>
            </a:fld>
            <a:endParaRPr lang="en-GB"/>
          </a:p>
        </p:txBody>
      </p:sp>
    </p:spTree>
    <p:extLst>
      <p:ext uri="{BB962C8B-B14F-4D97-AF65-F5344CB8AC3E}">
        <p14:creationId xmlns:p14="http://schemas.microsoft.com/office/powerpoint/2010/main" val="97032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dirty="0"/>
          </a:p>
        </p:txBody>
      </p:sp>
      <p:sp>
        <p:nvSpPr>
          <p:cNvPr id="4" name="Slide Number Placeholder 3"/>
          <p:cNvSpPr txBox="1"/>
          <p:nvPr/>
        </p:nvSpPr>
        <p:spPr>
          <a:xfrm>
            <a:off x="3854935" y="9445164"/>
            <a:ext cx="2949099" cy="497205"/>
          </a:xfrm>
          <a:prstGeom prst="rect">
            <a:avLst/>
          </a:prstGeom>
          <a:noFill/>
          <a:ln>
            <a:noFill/>
          </a:ln>
        </p:spPr>
        <p:txBody>
          <a:bodyPr vert="horz" wrap="square" lIns="91568" tIns="45784" rIns="91568" bIns="45784" anchor="b" anchorCtr="0" compatLnSpc="1"/>
          <a:lstStyle/>
          <a:p>
            <a:pPr algn="r" defTabSz="915680">
              <a:defRPr sz="1800" b="0" i="0" u="none" strike="noStrike" kern="0" cap="none" spc="0" baseline="0">
                <a:solidFill>
                  <a:srgbClr val="000000"/>
                </a:solidFill>
                <a:uFillTx/>
              </a:defRPr>
            </a:pPr>
            <a:fld id="{344F052B-0E31-42DD-97BC-60440BB41053}" type="slidenum">
              <a:pPr algn="r" defTabSz="915680">
                <a:defRPr sz="1800" b="0" i="0" u="none" strike="noStrike" kern="0" cap="none" spc="0" baseline="0">
                  <a:solidFill>
                    <a:srgbClr val="000000"/>
                  </a:solidFill>
                  <a:uFillTx/>
                </a:defRPr>
              </a:pPr>
              <a:t>6</a:t>
            </a:fld>
            <a:endParaRPr lang="en-GB" sz="1200">
              <a:solidFill>
                <a:srgbClr val="000000"/>
              </a:solidFill>
              <a:latin typeface="Calibri"/>
            </a:endParaRPr>
          </a:p>
        </p:txBody>
      </p:sp>
    </p:spTree>
    <p:extLst>
      <p:ext uri="{BB962C8B-B14F-4D97-AF65-F5344CB8AC3E}">
        <p14:creationId xmlns:p14="http://schemas.microsoft.com/office/powerpoint/2010/main" val="30892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68D5D-7BE1-4A53-8BF9-D7E30569D2A6}" type="slidenum">
              <a:rPr lang="en-GB" smtClean="0"/>
              <a:t>7</a:t>
            </a:fld>
            <a:endParaRPr lang="en-GB"/>
          </a:p>
        </p:txBody>
      </p:sp>
    </p:spTree>
    <p:extLst>
      <p:ext uri="{BB962C8B-B14F-4D97-AF65-F5344CB8AC3E}">
        <p14:creationId xmlns:p14="http://schemas.microsoft.com/office/powerpoint/2010/main" val="118870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AC61AE-1538-4A08-812A-5D8B6B46B67C}" type="slidenum">
              <a:rPr lang="en-GB" smtClean="0"/>
              <a:t>8</a:t>
            </a:fld>
            <a:endParaRPr lang="en-GB"/>
          </a:p>
        </p:txBody>
      </p:sp>
    </p:spTree>
    <p:extLst>
      <p:ext uri="{BB962C8B-B14F-4D97-AF65-F5344CB8AC3E}">
        <p14:creationId xmlns:p14="http://schemas.microsoft.com/office/powerpoint/2010/main" val="4084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C76A34-DE41-450A-9935-2DA9377560F2}" type="slidenum">
              <a:rPr lang="en-GB" smtClean="0"/>
              <a:t>9</a:t>
            </a:fld>
            <a:endParaRPr lang="en-GB"/>
          </a:p>
        </p:txBody>
      </p:sp>
    </p:spTree>
    <p:extLst>
      <p:ext uri="{BB962C8B-B14F-4D97-AF65-F5344CB8AC3E}">
        <p14:creationId xmlns:p14="http://schemas.microsoft.com/office/powerpoint/2010/main" val="1427907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3BE172-051B-4B9E-A894-563B9043A5EC}" type="datetimeFigureOut">
              <a:rPr lang="en-GB" smtClean="0"/>
              <a:t>14/06/2022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6B6AC3F-652A-444F-BDF2-60651971CF8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3BE172-051B-4B9E-A894-563B9043A5EC}"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6AC3F-652A-444F-BDF2-60651971CF8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3BE172-051B-4B9E-A894-563B9043A5EC}"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6AC3F-652A-444F-BDF2-60651971CF8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August 2010</a:t>
            </a:r>
          </a:p>
        </p:txBody>
      </p:sp>
      <p:sp>
        <p:nvSpPr>
          <p:cNvPr id="6" name="Rectangle 6"/>
          <p:cNvSpPr>
            <a:spLocks noGrp="1" noChangeArrowheads="1"/>
          </p:cNvSpPr>
          <p:nvPr>
            <p:ph type="sldNum" sz="quarter" idx="12"/>
          </p:nvPr>
        </p:nvSpPr>
        <p:spPr>
          <a:ln/>
        </p:spPr>
        <p:txBody>
          <a:bodyPr/>
          <a:lstStyle>
            <a:lvl1pPr>
              <a:defRPr/>
            </a:lvl1pPr>
          </a:lstStyle>
          <a:p>
            <a:pPr>
              <a:defRPr/>
            </a:pPr>
            <a:fld id="{D4AE4C32-1780-44EC-832F-8BE5F3915365}" type="slidenum">
              <a:rPr lang="en-US"/>
              <a:pPr>
                <a:defRPr/>
              </a:pPr>
              <a:t>‹#›</a:t>
            </a:fld>
            <a:endParaRPr lang="en-US"/>
          </a:p>
        </p:txBody>
      </p:sp>
    </p:spTree>
    <p:extLst>
      <p:ext uri="{BB962C8B-B14F-4D97-AF65-F5344CB8AC3E}">
        <p14:creationId xmlns:p14="http://schemas.microsoft.com/office/powerpoint/2010/main" val="367236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3BE172-051B-4B9E-A894-563B9043A5EC}"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6AC3F-652A-444F-BDF2-60651971CF86}"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B3BE172-051B-4B9E-A894-563B9043A5EC}"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6AC3F-652A-444F-BDF2-60651971CF8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B3BE172-051B-4B9E-A894-563B9043A5EC}"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6AC3F-652A-444F-BDF2-60651971CF86}"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B3BE172-051B-4B9E-A894-563B9043A5EC}"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B6AC3F-652A-444F-BDF2-60651971CF8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3BE172-051B-4B9E-A894-563B9043A5EC}"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B6AC3F-652A-444F-BDF2-60651971CF86}"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BE172-051B-4B9E-A894-563B9043A5EC}"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B6AC3F-652A-444F-BDF2-60651971CF8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B3BE172-051B-4B9E-A894-563B9043A5EC}"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6AC3F-652A-444F-BDF2-60651971CF8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B3BE172-051B-4B9E-A894-563B9043A5EC}" type="datetimeFigureOut">
              <a:rPr lang="en-GB" smtClean="0"/>
              <a:t>14/06/2022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6B6AC3F-652A-444F-BDF2-60651971CF8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3BE172-051B-4B9E-A894-563B9043A5EC}" type="datetimeFigureOut">
              <a:rPr lang="en-GB" smtClean="0"/>
              <a:t>14/06/2022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6B6AC3F-652A-444F-BDF2-60651971CF8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png"/><Relationship Id="rId7" Type="http://schemas.openxmlformats.org/officeDocument/2006/relationships/hyperlink" Target="http://www.denniskunkel.com/DK/Medical/22159C.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denniskunkel.com/DK/Bacteria/97229C.html" TargetMode="External"/><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hyperlink" Target="http://www.ncbi.nlm.nih.gov/ICTVdb/WebIntkey/Images/em_norwa.gif" TargetMode="Externa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21.xml.rels><?xml version="1.0" encoding="UTF-8" standalone="yes"?>
<Relationships xmlns="http://schemas.openxmlformats.org/package/2006/relationships"><Relationship Id="rId3" Type="http://schemas.openxmlformats.org/officeDocument/2006/relationships/hyperlink" Target="http://dx.doi.org/10.1515/cclm-2014-1051"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mailto:prepq@ukneqas.org.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ukneqas.org.u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www.ukneqasmicro.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dirty="0"/>
              <a:t>UK NEQAS- in a nutshell</a:t>
            </a:r>
          </a:p>
        </p:txBody>
      </p:sp>
      <p:sp>
        <p:nvSpPr>
          <p:cNvPr id="3" name="Subtitle 2"/>
          <p:cNvSpPr>
            <a:spLocks noGrp="1"/>
          </p:cNvSpPr>
          <p:nvPr>
            <p:ph type="subTitle" idx="1"/>
          </p:nvPr>
        </p:nvSpPr>
        <p:spPr>
          <a:xfrm>
            <a:off x="1331640" y="4077072"/>
            <a:ext cx="7126560" cy="1080119"/>
          </a:xfrm>
        </p:spPr>
        <p:txBody>
          <a:bodyPr>
            <a:normAutofit fontScale="55000" lnSpcReduction="20000"/>
          </a:bodyPr>
          <a:lstStyle/>
          <a:p>
            <a:r>
              <a:rPr lang="en-GB" dirty="0"/>
              <a:t>Shila Seaton </a:t>
            </a:r>
          </a:p>
          <a:p>
            <a:r>
              <a:rPr lang="en-GB" dirty="0"/>
              <a:t>Bacteriology/ Mycology and Special Surveys Scheme Manager</a:t>
            </a:r>
          </a:p>
          <a:p>
            <a:r>
              <a:rPr lang="en-GB" dirty="0"/>
              <a:t>UKNEQAS for Microbiology</a:t>
            </a:r>
          </a:p>
          <a:p>
            <a:r>
              <a:rPr lang="en-GB" dirty="0"/>
              <a:t>June 2022</a:t>
            </a:r>
          </a:p>
        </p:txBody>
      </p:sp>
      <p:pic>
        <p:nvPicPr>
          <p:cNvPr id="4" name="Picture 2" descr="C:\Users\sseaton\AppData\Local\Microsoft\Windows\Temporary Internet Files\Content.IE5\688ORDKY\UKNEQAS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4450"/>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John Cena in a nutshell : r/funny"/>
          <p:cNvPicPr/>
          <p:nvPr/>
        </p:nvPicPr>
        <p:blipFill>
          <a:blip r:embed="rId4">
            <a:extLst>
              <a:ext uri="{28A0092B-C50C-407E-A947-70E740481C1C}">
                <a14:useLocalDpi xmlns:a14="http://schemas.microsoft.com/office/drawing/2010/main" val="0"/>
              </a:ext>
            </a:extLst>
          </a:blip>
          <a:srcRect/>
          <a:stretch>
            <a:fillRect/>
          </a:stretch>
        </p:blipFill>
        <p:spPr bwMode="auto">
          <a:xfrm>
            <a:off x="4850297" y="0"/>
            <a:ext cx="2143125" cy="2143125"/>
          </a:xfrm>
          <a:prstGeom prst="rect">
            <a:avLst/>
          </a:prstGeom>
          <a:noFill/>
          <a:ln>
            <a:noFill/>
          </a:ln>
        </p:spPr>
      </p:pic>
      <p:sp>
        <p:nvSpPr>
          <p:cNvPr id="7" name="Rectangle 6"/>
          <p:cNvSpPr/>
          <p:nvPr/>
        </p:nvSpPr>
        <p:spPr>
          <a:xfrm>
            <a:off x="5940151" y="825499"/>
            <a:ext cx="1053271" cy="29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95000"/>
                    <a:lumOff val="5000"/>
                  </a:schemeClr>
                </a:solidFill>
              </a:rPr>
              <a:t>EQA</a:t>
            </a:r>
          </a:p>
        </p:txBody>
      </p:sp>
    </p:spTree>
    <p:extLst>
      <p:ext uri="{BB962C8B-B14F-4D97-AF65-F5344CB8AC3E}">
        <p14:creationId xmlns:p14="http://schemas.microsoft.com/office/powerpoint/2010/main" val="926455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0"/>
            <a:ext cx="56705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6"/>
          <p:cNvSpPr>
            <a:spLocks noChangeArrowheads="1"/>
          </p:cNvSpPr>
          <p:nvPr/>
        </p:nvSpPr>
        <p:spPr bwMode="auto">
          <a:xfrm>
            <a:off x="5076825" y="6021388"/>
            <a:ext cx="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endParaRPr lang="en-US" sz="2000"/>
          </a:p>
        </p:txBody>
      </p:sp>
      <p:sp>
        <p:nvSpPr>
          <p:cNvPr id="16387" name="Line 28"/>
          <p:cNvSpPr>
            <a:spLocks noChangeShapeType="1"/>
          </p:cNvSpPr>
          <p:nvPr/>
        </p:nvSpPr>
        <p:spPr bwMode="auto">
          <a:xfrm flipH="1">
            <a:off x="457200" y="6434138"/>
            <a:ext cx="8686800" cy="0"/>
          </a:xfrm>
          <a:prstGeom prst="line">
            <a:avLst/>
          </a:prstGeom>
          <a:noFill/>
          <a:ln w="15875">
            <a:solidFill>
              <a:srgbClr val="256EB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16388" name="Picture 13" descr="em_norw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052513"/>
            <a:ext cx="113823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AutoShape 14" descr="Z">
            <a:hlinkClick r:id="rId6"/>
          </p:cNvPr>
          <p:cNvSpPr>
            <a:spLocks noChangeAspect="1" noChangeArrowheads="1"/>
          </p:cNvSpPr>
          <p:nvPr/>
        </p:nvSpPr>
        <p:spPr bwMode="auto">
          <a:xfrm>
            <a:off x="4419600" y="370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0" name="AutoShape 15" descr="Z">
            <a:hlinkClick r:id="rId6"/>
          </p:cNvPr>
          <p:cNvSpPr>
            <a:spLocks noChangeAspect="1" noChangeArrowheads="1"/>
          </p:cNvSpPr>
          <p:nvPr/>
        </p:nvSpPr>
        <p:spPr bwMode="auto">
          <a:xfrm>
            <a:off x="4419600" y="370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1" name="AutoShape 16" descr="9k=">
            <a:hlinkClick r:id="rId7"/>
          </p:cNvPr>
          <p:cNvSpPr>
            <a:spLocks noChangeAspect="1" noChangeArrowheads="1"/>
          </p:cNvSpPr>
          <p:nvPr/>
        </p:nvSpPr>
        <p:spPr bwMode="auto">
          <a:xfrm>
            <a:off x="4419600" y="370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392" name="Picture 17" descr="MTBCDC"/>
          <p:cNvPicPr>
            <a:picLocks noChangeAspect="1" noChangeArrowheads="1"/>
          </p:cNvPicPr>
          <p:nvPr/>
        </p:nvPicPr>
        <p:blipFill>
          <a:blip r:embed="rId8">
            <a:extLst>
              <a:ext uri="{28A0092B-C50C-407E-A947-70E740481C1C}">
                <a14:useLocalDpi xmlns:a14="http://schemas.microsoft.com/office/drawing/2010/main" val="0"/>
              </a:ext>
            </a:extLst>
          </a:blip>
          <a:srcRect t="23601" b="1379"/>
          <a:stretch>
            <a:fillRect/>
          </a:stretch>
        </p:blipFill>
        <p:spPr bwMode="auto">
          <a:xfrm>
            <a:off x="539750" y="3687763"/>
            <a:ext cx="1143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8" descr="Aspergillus"/>
          <p:cNvPicPr>
            <a:picLocks noChangeAspect="1" noChangeArrowheads="1"/>
          </p:cNvPicPr>
          <p:nvPr/>
        </p:nvPicPr>
        <p:blipFill>
          <a:blip r:embed="rId9">
            <a:extLst>
              <a:ext uri="{28A0092B-C50C-407E-A947-70E740481C1C}">
                <a14:useLocalDpi xmlns:a14="http://schemas.microsoft.com/office/drawing/2010/main" val="0"/>
              </a:ext>
            </a:extLst>
          </a:blip>
          <a:srcRect t="21725" b="-1138"/>
          <a:stretch>
            <a:fillRect/>
          </a:stretch>
        </p:blipFill>
        <p:spPr bwMode="auto">
          <a:xfrm>
            <a:off x="539750" y="2351088"/>
            <a:ext cx="114141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9" descr="imgname giardia lamblia genome sequenced 50226711 giardia 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463" y="5072063"/>
            <a:ext cx="114935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20"/>
          <p:cNvSpPr>
            <a:spLocks noChangeArrowheads="1"/>
          </p:cNvSpPr>
          <p:nvPr/>
        </p:nvSpPr>
        <p:spPr bwMode="auto">
          <a:xfrm>
            <a:off x="3132138" y="3592513"/>
            <a:ext cx="57150" cy="33178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16396" name="Line 22"/>
          <p:cNvSpPr>
            <a:spLocks noChangeShapeType="1"/>
          </p:cNvSpPr>
          <p:nvPr/>
        </p:nvSpPr>
        <p:spPr bwMode="auto">
          <a:xfrm>
            <a:off x="4543425" y="2190750"/>
            <a:ext cx="0" cy="310038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6397" name="Text Box 33"/>
          <p:cNvSpPr txBox="1">
            <a:spLocks noChangeArrowheads="1"/>
          </p:cNvSpPr>
          <p:nvPr/>
        </p:nvSpPr>
        <p:spPr bwMode="auto">
          <a:xfrm>
            <a:off x="1774825" y="1412776"/>
            <a:ext cx="150177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Virology/ Molecular</a:t>
            </a:r>
          </a:p>
          <a:p>
            <a:pPr eaLnBrk="1" hangingPunct="1">
              <a:buFontTx/>
              <a:buChar char="•"/>
            </a:pPr>
            <a:r>
              <a:rPr lang="en-GB" dirty="0"/>
              <a:t>25 schemes</a:t>
            </a:r>
          </a:p>
        </p:txBody>
      </p:sp>
      <p:sp>
        <p:nvSpPr>
          <p:cNvPr id="16398" name="Text Box 34"/>
          <p:cNvSpPr txBox="1">
            <a:spLocks noChangeArrowheads="1"/>
          </p:cNvSpPr>
          <p:nvPr/>
        </p:nvSpPr>
        <p:spPr bwMode="auto">
          <a:xfrm>
            <a:off x="1763713" y="2708920"/>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Mycology</a:t>
            </a:r>
          </a:p>
          <a:p>
            <a:pPr eaLnBrk="1" hangingPunct="1">
              <a:buFontTx/>
              <a:buChar char="•"/>
            </a:pPr>
            <a:r>
              <a:rPr lang="en-GB" dirty="0"/>
              <a:t>5 schemes</a:t>
            </a:r>
          </a:p>
        </p:txBody>
      </p:sp>
      <p:sp>
        <p:nvSpPr>
          <p:cNvPr id="16399" name="Text Box 35"/>
          <p:cNvSpPr txBox="1">
            <a:spLocks noChangeArrowheads="1"/>
          </p:cNvSpPr>
          <p:nvPr/>
        </p:nvSpPr>
        <p:spPr bwMode="auto">
          <a:xfrm>
            <a:off x="1759089" y="3924300"/>
            <a:ext cx="17286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Bacteriology</a:t>
            </a:r>
          </a:p>
          <a:p>
            <a:pPr eaLnBrk="1" hangingPunct="1">
              <a:buFontTx/>
              <a:buChar char="•"/>
            </a:pPr>
            <a:r>
              <a:rPr lang="en-GB" dirty="0"/>
              <a:t>12 schemes</a:t>
            </a:r>
          </a:p>
        </p:txBody>
      </p:sp>
      <p:sp>
        <p:nvSpPr>
          <p:cNvPr id="16400" name="Text Box 36"/>
          <p:cNvSpPr txBox="1">
            <a:spLocks noChangeArrowheads="1"/>
          </p:cNvSpPr>
          <p:nvPr/>
        </p:nvSpPr>
        <p:spPr bwMode="auto">
          <a:xfrm>
            <a:off x="1765300" y="4970463"/>
            <a:ext cx="1722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Parasitology</a:t>
            </a:r>
          </a:p>
          <a:p>
            <a:pPr eaLnBrk="1" hangingPunct="1">
              <a:buFontTx/>
              <a:buChar char="•"/>
            </a:pPr>
            <a:r>
              <a:rPr lang="en-GB" dirty="0"/>
              <a:t>9 schemes</a:t>
            </a:r>
          </a:p>
        </p:txBody>
      </p:sp>
      <p:sp>
        <p:nvSpPr>
          <p:cNvPr id="16401" name="Text Box 37"/>
          <p:cNvSpPr txBox="1">
            <a:spLocks noChangeArrowheads="1"/>
          </p:cNvSpPr>
          <p:nvPr/>
        </p:nvSpPr>
        <p:spPr bwMode="auto">
          <a:xfrm>
            <a:off x="4559300" y="908050"/>
            <a:ext cx="297068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Identification</a:t>
            </a:r>
          </a:p>
          <a:p>
            <a:pPr eaLnBrk="1" hangingPunct="1">
              <a:buFontTx/>
              <a:buChar char="•"/>
            </a:pPr>
            <a:r>
              <a:rPr lang="en-GB" dirty="0"/>
              <a:t>Biochemistry</a:t>
            </a:r>
          </a:p>
          <a:p>
            <a:pPr eaLnBrk="1" hangingPunct="1">
              <a:buFontTx/>
              <a:buChar char="•"/>
            </a:pPr>
            <a:r>
              <a:rPr lang="en-GB" dirty="0"/>
              <a:t>Antigen (IF / agglutination)</a:t>
            </a:r>
          </a:p>
          <a:p>
            <a:pPr eaLnBrk="1" hangingPunct="1">
              <a:buFontTx/>
              <a:buChar char="•"/>
            </a:pPr>
            <a:r>
              <a:rPr lang="en-GB" dirty="0"/>
              <a:t>Growth characteristics</a:t>
            </a:r>
          </a:p>
          <a:p>
            <a:pPr eaLnBrk="1" hangingPunct="1">
              <a:buFontTx/>
              <a:buChar char="•"/>
            </a:pPr>
            <a:r>
              <a:rPr lang="en-GB" dirty="0"/>
              <a:t>Molecular</a:t>
            </a:r>
          </a:p>
        </p:txBody>
      </p:sp>
      <p:sp>
        <p:nvSpPr>
          <p:cNvPr id="16402" name="Text Box 38"/>
          <p:cNvSpPr txBox="1">
            <a:spLocks noChangeArrowheads="1"/>
          </p:cNvSpPr>
          <p:nvPr/>
        </p:nvSpPr>
        <p:spPr bwMode="auto">
          <a:xfrm>
            <a:off x="6510338" y="2249488"/>
            <a:ext cx="24542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Typing / subtyping</a:t>
            </a:r>
          </a:p>
          <a:p>
            <a:pPr eaLnBrk="1" hangingPunct="1">
              <a:buFontTx/>
              <a:buChar char="•"/>
            </a:pPr>
            <a:r>
              <a:rPr lang="en-GB" dirty="0"/>
              <a:t>Biochemistry</a:t>
            </a:r>
          </a:p>
          <a:p>
            <a:pPr eaLnBrk="1" hangingPunct="1">
              <a:buFontTx/>
              <a:buChar char="•"/>
            </a:pPr>
            <a:r>
              <a:rPr lang="en-GB" dirty="0"/>
              <a:t>Antigen</a:t>
            </a:r>
          </a:p>
          <a:p>
            <a:pPr eaLnBrk="1" hangingPunct="1">
              <a:buFontTx/>
              <a:buChar char="•"/>
            </a:pPr>
            <a:r>
              <a:rPr lang="en-GB" dirty="0"/>
              <a:t>Molecular</a:t>
            </a:r>
          </a:p>
        </p:txBody>
      </p:sp>
      <p:sp>
        <p:nvSpPr>
          <p:cNvPr id="16403" name="Text Box 39"/>
          <p:cNvSpPr txBox="1">
            <a:spLocks noChangeArrowheads="1"/>
          </p:cNvSpPr>
          <p:nvPr/>
        </p:nvSpPr>
        <p:spPr bwMode="auto">
          <a:xfrm>
            <a:off x="6516688" y="4748213"/>
            <a:ext cx="1814512"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Susceptibility</a:t>
            </a:r>
          </a:p>
          <a:p>
            <a:pPr eaLnBrk="1" hangingPunct="1">
              <a:buFontTx/>
              <a:buChar char="•"/>
            </a:pPr>
            <a:r>
              <a:rPr lang="en-GB" dirty="0"/>
              <a:t>Phenotype</a:t>
            </a:r>
          </a:p>
          <a:p>
            <a:pPr eaLnBrk="1" hangingPunct="1">
              <a:buFontTx/>
              <a:buChar char="•"/>
            </a:pPr>
            <a:r>
              <a:rPr lang="en-GB" dirty="0"/>
              <a:t>Genotype</a:t>
            </a:r>
          </a:p>
        </p:txBody>
      </p:sp>
      <p:sp>
        <p:nvSpPr>
          <p:cNvPr id="16404" name="Text Box 40"/>
          <p:cNvSpPr txBox="1">
            <a:spLocks noChangeArrowheads="1"/>
          </p:cNvSpPr>
          <p:nvPr/>
        </p:nvSpPr>
        <p:spPr bwMode="auto">
          <a:xfrm>
            <a:off x="7142163" y="3595688"/>
            <a:ext cx="189388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Quantification</a:t>
            </a:r>
          </a:p>
          <a:p>
            <a:pPr eaLnBrk="1" hangingPunct="1">
              <a:buFontTx/>
              <a:buChar char="•"/>
            </a:pPr>
            <a:r>
              <a:rPr lang="en-GB" dirty="0"/>
              <a:t>Microscopic</a:t>
            </a:r>
          </a:p>
          <a:p>
            <a:pPr eaLnBrk="1" hangingPunct="1">
              <a:buFontTx/>
              <a:buChar char="•"/>
            </a:pPr>
            <a:r>
              <a:rPr lang="en-GB" dirty="0"/>
              <a:t>Molecular</a:t>
            </a:r>
          </a:p>
        </p:txBody>
      </p:sp>
      <p:sp>
        <p:nvSpPr>
          <p:cNvPr id="16405" name="Text Box 41"/>
          <p:cNvSpPr txBox="1">
            <a:spLocks noChangeArrowheads="1"/>
          </p:cNvSpPr>
          <p:nvPr/>
        </p:nvSpPr>
        <p:spPr bwMode="auto">
          <a:xfrm>
            <a:off x="4572000" y="4999038"/>
            <a:ext cx="15843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a:t>Serology</a:t>
            </a:r>
          </a:p>
          <a:p>
            <a:pPr eaLnBrk="1" hangingPunct="1">
              <a:buFontTx/>
              <a:buChar char="•"/>
            </a:pPr>
            <a:r>
              <a:rPr lang="en-GB" dirty="0"/>
              <a:t>EIA</a:t>
            </a:r>
          </a:p>
          <a:p>
            <a:pPr eaLnBrk="1" hangingPunct="1">
              <a:buFontTx/>
              <a:buChar char="•"/>
            </a:pPr>
            <a:r>
              <a:rPr lang="en-GB" dirty="0"/>
              <a:t>Agglutination</a:t>
            </a:r>
          </a:p>
          <a:p>
            <a:pPr eaLnBrk="1" hangingPunct="1">
              <a:buFontTx/>
              <a:buChar char="•"/>
            </a:pPr>
            <a:r>
              <a:rPr lang="en-GB" dirty="0"/>
              <a:t>Line assays</a:t>
            </a:r>
          </a:p>
          <a:p>
            <a:pPr eaLnBrk="1" hangingPunct="1">
              <a:buFontTx/>
              <a:buChar char="•"/>
            </a:pPr>
            <a:r>
              <a:rPr lang="en-GB" dirty="0"/>
              <a:t>IF</a:t>
            </a:r>
          </a:p>
        </p:txBody>
      </p:sp>
      <p:sp>
        <p:nvSpPr>
          <p:cNvPr id="16406" name="Text Box 42"/>
          <p:cNvSpPr txBox="1">
            <a:spLocks noChangeArrowheads="1"/>
          </p:cNvSpPr>
          <p:nvPr/>
        </p:nvSpPr>
        <p:spPr bwMode="auto">
          <a:xfrm>
            <a:off x="3808413" y="3259138"/>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53 SCHEMES</a:t>
            </a:r>
          </a:p>
        </p:txBody>
      </p:sp>
      <p:sp>
        <p:nvSpPr>
          <p:cNvPr id="16407" name="Line 43"/>
          <p:cNvSpPr>
            <a:spLocks noChangeShapeType="1"/>
          </p:cNvSpPr>
          <p:nvPr/>
        </p:nvSpPr>
        <p:spPr bwMode="auto">
          <a:xfrm>
            <a:off x="3348038" y="2133600"/>
            <a:ext cx="792162" cy="1008063"/>
          </a:xfrm>
          <a:prstGeom prst="line">
            <a:avLst/>
          </a:prstGeom>
          <a:noFill/>
          <a:ln w="9525">
            <a:solidFill>
              <a:schemeClr val="accent1"/>
            </a:solidFill>
            <a:round/>
            <a:headEnd type="arrow"/>
            <a:tailEnd/>
          </a:ln>
          <a:extLst>
            <a:ext uri="{909E8E84-426E-40DD-AFC4-6F175D3DCCD1}">
              <a14:hiddenFill xmlns:a14="http://schemas.microsoft.com/office/drawing/2010/main">
                <a:noFill/>
              </a14:hiddenFill>
            </a:ext>
          </a:extLst>
        </p:spPr>
        <p:txBody>
          <a:bodyPr/>
          <a:lstStyle/>
          <a:p>
            <a:endParaRPr lang="en-GB"/>
          </a:p>
        </p:txBody>
      </p:sp>
      <p:sp>
        <p:nvSpPr>
          <p:cNvPr id="16408" name="Line 44"/>
          <p:cNvSpPr>
            <a:spLocks noChangeShapeType="1"/>
          </p:cNvSpPr>
          <p:nvPr/>
        </p:nvSpPr>
        <p:spPr bwMode="auto">
          <a:xfrm flipH="1">
            <a:off x="4932363" y="2420938"/>
            <a:ext cx="215900" cy="720725"/>
          </a:xfrm>
          <a:prstGeom prst="line">
            <a:avLst/>
          </a:prstGeom>
          <a:noFill/>
          <a:ln w="9525">
            <a:solidFill>
              <a:schemeClr val="accent1"/>
            </a:solidFill>
            <a:round/>
            <a:headEnd type="arrow"/>
            <a:tailEnd/>
          </a:ln>
          <a:extLst>
            <a:ext uri="{909E8E84-426E-40DD-AFC4-6F175D3DCCD1}">
              <a14:hiddenFill xmlns:a14="http://schemas.microsoft.com/office/drawing/2010/main">
                <a:noFill/>
              </a14:hiddenFill>
            </a:ext>
          </a:extLst>
        </p:spPr>
        <p:txBody>
          <a:bodyPr/>
          <a:lstStyle/>
          <a:p>
            <a:endParaRPr lang="en-GB"/>
          </a:p>
        </p:txBody>
      </p:sp>
      <p:sp>
        <p:nvSpPr>
          <p:cNvPr id="16409" name="Line 45"/>
          <p:cNvSpPr>
            <a:spLocks noChangeShapeType="1"/>
          </p:cNvSpPr>
          <p:nvPr/>
        </p:nvSpPr>
        <p:spPr bwMode="auto">
          <a:xfrm flipH="1">
            <a:off x="5698573" y="2824163"/>
            <a:ext cx="720725" cy="431800"/>
          </a:xfrm>
          <a:prstGeom prst="line">
            <a:avLst/>
          </a:prstGeom>
          <a:noFill/>
          <a:ln w="9525">
            <a:solidFill>
              <a:schemeClr val="accent1"/>
            </a:solidFill>
            <a:round/>
            <a:headEnd type="arrow"/>
            <a:tailEnd/>
          </a:ln>
          <a:extLst>
            <a:ext uri="{909E8E84-426E-40DD-AFC4-6F175D3DCCD1}">
              <a14:hiddenFill xmlns:a14="http://schemas.microsoft.com/office/drawing/2010/main">
                <a:noFill/>
              </a14:hiddenFill>
            </a:ext>
          </a:extLst>
        </p:spPr>
        <p:txBody>
          <a:bodyPr/>
          <a:lstStyle/>
          <a:p>
            <a:endParaRPr lang="en-GB"/>
          </a:p>
        </p:txBody>
      </p:sp>
      <p:sp>
        <p:nvSpPr>
          <p:cNvPr id="16410" name="Line 46"/>
          <p:cNvSpPr>
            <a:spLocks noChangeShapeType="1"/>
          </p:cNvSpPr>
          <p:nvPr/>
        </p:nvSpPr>
        <p:spPr bwMode="auto">
          <a:xfrm>
            <a:off x="5508625" y="3644900"/>
            <a:ext cx="1641475" cy="431800"/>
          </a:xfrm>
          <a:prstGeom prst="line">
            <a:avLst/>
          </a:prstGeom>
          <a:noFill/>
          <a:ln w="9525">
            <a:solidFill>
              <a:schemeClr val="accent1"/>
            </a:solidFill>
            <a:round/>
            <a:headEnd/>
            <a:tailEnd type="arrow"/>
          </a:ln>
          <a:extLst>
            <a:ext uri="{909E8E84-426E-40DD-AFC4-6F175D3DCCD1}">
              <a14:hiddenFill xmlns:a14="http://schemas.microsoft.com/office/drawing/2010/main">
                <a:noFill/>
              </a14:hiddenFill>
            </a:ext>
          </a:extLst>
        </p:spPr>
        <p:txBody>
          <a:bodyPr/>
          <a:lstStyle/>
          <a:p>
            <a:endParaRPr lang="en-GB"/>
          </a:p>
        </p:txBody>
      </p:sp>
      <p:sp>
        <p:nvSpPr>
          <p:cNvPr id="16411" name="Line 47"/>
          <p:cNvSpPr>
            <a:spLocks noChangeShapeType="1"/>
          </p:cNvSpPr>
          <p:nvPr/>
        </p:nvSpPr>
        <p:spPr bwMode="auto">
          <a:xfrm>
            <a:off x="4803533" y="3850827"/>
            <a:ext cx="131763" cy="1313656"/>
          </a:xfrm>
          <a:prstGeom prst="line">
            <a:avLst/>
          </a:prstGeom>
          <a:noFill/>
          <a:ln w="9525">
            <a:solidFill>
              <a:schemeClr val="accent1"/>
            </a:solidFill>
            <a:round/>
            <a:headEnd/>
            <a:tailEnd type="arrow"/>
          </a:ln>
          <a:extLst>
            <a:ext uri="{909E8E84-426E-40DD-AFC4-6F175D3DCCD1}">
              <a14:hiddenFill xmlns:a14="http://schemas.microsoft.com/office/drawing/2010/main">
                <a:noFill/>
              </a14:hiddenFill>
            </a:ext>
          </a:extLst>
        </p:spPr>
        <p:txBody>
          <a:bodyPr/>
          <a:lstStyle/>
          <a:p>
            <a:endParaRPr lang="en-GB"/>
          </a:p>
        </p:txBody>
      </p:sp>
      <p:sp>
        <p:nvSpPr>
          <p:cNvPr id="16412" name="Line 48"/>
          <p:cNvSpPr>
            <a:spLocks noChangeShapeType="1"/>
          </p:cNvSpPr>
          <p:nvPr/>
        </p:nvSpPr>
        <p:spPr bwMode="auto">
          <a:xfrm>
            <a:off x="3059113" y="3040063"/>
            <a:ext cx="720725" cy="215900"/>
          </a:xfrm>
          <a:prstGeom prst="line">
            <a:avLst/>
          </a:prstGeom>
          <a:noFill/>
          <a:ln w="9525">
            <a:solidFill>
              <a:schemeClr val="accent1"/>
            </a:solidFill>
            <a:round/>
            <a:headEnd type="arrow"/>
            <a:tailEnd/>
          </a:ln>
          <a:extLst>
            <a:ext uri="{909E8E84-426E-40DD-AFC4-6F175D3DCCD1}">
              <a14:hiddenFill xmlns:a14="http://schemas.microsoft.com/office/drawing/2010/main">
                <a:noFill/>
              </a14:hiddenFill>
            </a:ext>
          </a:extLst>
        </p:spPr>
        <p:txBody>
          <a:bodyPr/>
          <a:lstStyle/>
          <a:p>
            <a:endParaRPr lang="en-GB"/>
          </a:p>
        </p:txBody>
      </p:sp>
      <p:sp>
        <p:nvSpPr>
          <p:cNvPr id="16413" name="Line 49"/>
          <p:cNvSpPr>
            <a:spLocks noChangeShapeType="1"/>
          </p:cNvSpPr>
          <p:nvPr/>
        </p:nvSpPr>
        <p:spPr bwMode="auto">
          <a:xfrm flipV="1">
            <a:off x="3348038" y="3773592"/>
            <a:ext cx="720725" cy="576262"/>
          </a:xfrm>
          <a:prstGeom prst="line">
            <a:avLst/>
          </a:prstGeom>
          <a:noFill/>
          <a:ln w="9525">
            <a:solidFill>
              <a:schemeClr val="accent1"/>
            </a:solidFill>
            <a:round/>
            <a:headEnd type="arrow"/>
            <a:tailEnd/>
          </a:ln>
          <a:extLst>
            <a:ext uri="{909E8E84-426E-40DD-AFC4-6F175D3DCCD1}">
              <a14:hiddenFill xmlns:a14="http://schemas.microsoft.com/office/drawing/2010/main">
                <a:noFill/>
              </a14:hiddenFill>
            </a:ext>
          </a:extLst>
        </p:spPr>
        <p:txBody>
          <a:bodyPr/>
          <a:lstStyle/>
          <a:p>
            <a:endParaRPr lang="en-GB"/>
          </a:p>
        </p:txBody>
      </p:sp>
      <p:sp>
        <p:nvSpPr>
          <p:cNvPr id="16414" name="Line 50"/>
          <p:cNvSpPr>
            <a:spLocks noChangeShapeType="1"/>
          </p:cNvSpPr>
          <p:nvPr/>
        </p:nvSpPr>
        <p:spPr bwMode="auto">
          <a:xfrm flipV="1">
            <a:off x="3492362" y="3908839"/>
            <a:ext cx="1008062" cy="1295400"/>
          </a:xfrm>
          <a:prstGeom prst="line">
            <a:avLst/>
          </a:prstGeom>
          <a:noFill/>
          <a:ln w="9525">
            <a:solidFill>
              <a:schemeClr val="accent1"/>
            </a:solidFill>
            <a:round/>
            <a:headEnd type="arrow"/>
            <a:tailEnd/>
          </a:ln>
          <a:extLst>
            <a:ext uri="{909E8E84-426E-40DD-AFC4-6F175D3DCCD1}">
              <a14:hiddenFill xmlns:a14="http://schemas.microsoft.com/office/drawing/2010/main">
                <a:noFill/>
              </a14:hiddenFill>
            </a:ext>
          </a:extLst>
        </p:spPr>
        <p:txBody>
          <a:bodyPr/>
          <a:lstStyle/>
          <a:p>
            <a:endParaRPr lang="en-GB"/>
          </a:p>
        </p:txBody>
      </p:sp>
      <p:sp>
        <p:nvSpPr>
          <p:cNvPr id="16415" name="Oval 51"/>
          <p:cNvSpPr>
            <a:spLocks noChangeArrowheads="1"/>
          </p:cNvSpPr>
          <p:nvPr/>
        </p:nvSpPr>
        <p:spPr bwMode="auto">
          <a:xfrm>
            <a:off x="3563938" y="3141663"/>
            <a:ext cx="2087562" cy="647700"/>
          </a:xfrm>
          <a:prstGeom prst="ellipse">
            <a:avLst/>
          </a:prstGeom>
          <a:noFill/>
          <a:ln w="57150">
            <a:solidFill>
              <a:srgbClr val="336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9" name="Footer Placeholder 3"/>
          <p:cNvSpPr>
            <a:spLocks noGrp="1"/>
          </p:cNvSpPr>
          <p:nvPr>
            <p:ph type="ftr" sz="quarter" idx="10"/>
          </p:nvPr>
        </p:nvSpPr>
        <p:spPr>
          <a:xfrm>
            <a:off x="7737475" y="6407944"/>
            <a:ext cx="909796" cy="365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t>2017 / 2018</a:t>
            </a:r>
          </a:p>
        </p:txBody>
      </p:sp>
      <p:cxnSp>
        <p:nvCxnSpPr>
          <p:cNvPr id="6" name="Straight Arrow Connector 5"/>
          <p:cNvCxnSpPr/>
          <p:nvPr/>
        </p:nvCxnSpPr>
        <p:spPr>
          <a:xfrm>
            <a:off x="5364162" y="379329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47664" y="179929"/>
            <a:ext cx="5976663"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rPr>
              <a:t>Schemes overview</a:t>
            </a:r>
          </a:p>
        </p:txBody>
      </p:sp>
    </p:spTree>
    <p:extLst>
      <p:ext uri="{BB962C8B-B14F-4D97-AF65-F5344CB8AC3E}">
        <p14:creationId xmlns:p14="http://schemas.microsoft.com/office/powerpoint/2010/main" val="458357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1208088" y="15763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GB" altLang="en-US" sz="1800"/>
          </a:p>
        </p:txBody>
      </p:sp>
      <p:sp>
        <p:nvSpPr>
          <p:cNvPr id="15364" name="Rectangle 7"/>
          <p:cNvSpPr>
            <a:spLocks noChangeArrowheads="1"/>
          </p:cNvSpPr>
          <p:nvPr/>
        </p:nvSpPr>
        <p:spPr bwMode="auto">
          <a:xfrm>
            <a:off x="252413" y="332656"/>
            <a:ext cx="8642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3600" b="1" dirty="0">
                <a:solidFill>
                  <a:srgbClr val="464646"/>
                </a:solidFill>
                <a:effectLst>
                  <a:outerShdw blurRad="31750" dist="25400" dir="5400000" algn="tl" rotWithShape="0">
                    <a:srgbClr val="000000">
                      <a:alpha val="25000"/>
                    </a:srgbClr>
                  </a:outerShdw>
                </a:effectLst>
                <a:ea typeface="+mj-ea"/>
                <a:cs typeface="+mj-cs"/>
              </a:rPr>
              <a:t>       Microbiology Schemes</a:t>
            </a:r>
            <a:endParaRPr lang="en-US" sz="2400" b="1" dirty="0">
              <a:solidFill>
                <a:schemeClr val="folHlink"/>
              </a:solidFill>
              <a:latin typeface="+mn-lt"/>
            </a:endParaRPr>
          </a:p>
        </p:txBody>
      </p:sp>
      <p:graphicFrame>
        <p:nvGraphicFramePr>
          <p:cNvPr id="5330" name="Group 210"/>
          <p:cNvGraphicFramePr>
            <a:graphicFrameLocks noGrp="1"/>
          </p:cNvGraphicFramePr>
          <p:nvPr>
            <p:extLst>
              <p:ext uri="{D42A27DB-BD31-4B8C-83A1-F6EECF244321}">
                <p14:modId xmlns:p14="http://schemas.microsoft.com/office/powerpoint/2010/main" val="1331662678"/>
              </p:ext>
            </p:extLst>
          </p:nvPr>
        </p:nvGraphicFramePr>
        <p:xfrm>
          <a:off x="176531" y="900956"/>
          <a:ext cx="8715375" cy="5800649"/>
        </p:xfrm>
        <a:graphic>
          <a:graphicData uri="http://schemas.openxmlformats.org/drawingml/2006/table">
            <a:tbl>
              <a:tblPr/>
              <a:tblGrid>
                <a:gridCol w="2832016">
                  <a:extLst>
                    <a:ext uri="{9D8B030D-6E8A-4147-A177-3AD203B41FA5}">
                      <a16:colId xmlns:a16="http://schemas.microsoft.com/office/drawing/2014/main" val="20000"/>
                    </a:ext>
                  </a:extLst>
                </a:gridCol>
                <a:gridCol w="2977700">
                  <a:extLst>
                    <a:ext uri="{9D8B030D-6E8A-4147-A177-3AD203B41FA5}">
                      <a16:colId xmlns:a16="http://schemas.microsoft.com/office/drawing/2014/main" val="20001"/>
                    </a:ext>
                  </a:extLst>
                </a:gridCol>
                <a:gridCol w="2905659">
                  <a:extLst>
                    <a:ext uri="{9D8B030D-6E8A-4147-A177-3AD203B41FA5}">
                      <a16:colId xmlns:a16="http://schemas.microsoft.com/office/drawing/2014/main" val="20002"/>
                    </a:ext>
                  </a:extLst>
                </a:gridCol>
              </a:tblGrid>
              <a:tr h="329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anose="020B0604020202020204" pitchFamily="34" charset="0"/>
                        </a:rPr>
                        <a:t>Bacteriology</a:t>
                      </a:r>
                      <a:endParaRPr kumimoji="0" lang="en-US" sz="1200" b="1"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Molecular detection of mycobacteria</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Measles and Mumps IgG serology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AAFB microscopy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Molecular detection of HPV</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anose="020B0604020202020204" pitchFamily="34" charset="0"/>
                        </a:rPr>
                        <a:t>Parvovirus B19 and Rubella serology</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Antimicrobial Susceptibility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dirty="0">
                          <a:latin typeface="Arial" panose="020B0604020202020204" pitchFamily="34" charset="0"/>
                          <a:cs typeface="Arial" panose="020B0604020202020204" pitchFamily="34" charset="0"/>
                        </a:rPr>
                        <a:t>Molecular detection of respiratory viruses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Respiratory Rapid - RSV</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err="1">
                          <a:ln>
                            <a:noFill/>
                          </a:ln>
                          <a:solidFill>
                            <a:schemeClr val="tx1"/>
                          </a:solidFill>
                          <a:effectLst/>
                          <a:latin typeface="Arial" pitchFamily="34" charset="0"/>
                          <a:cs typeface="Arial" panose="020B0604020202020204" pitchFamily="34" charset="0"/>
                        </a:rPr>
                        <a:t>Clostridiodes</a:t>
                      </a:r>
                      <a:r>
                        <a:rPr kumimoji="0" lang="en-GB" sz="1200" b="0" i="1" u="none" strike="noStrike" cap="none" normalizeH="0" baseline="0" dirty="0">
                          <a:ln>
                            <a:noFill/>
                          </a:ln>
                          <a:solidFill>
                            <a:schemeClr val="tx1"/>
                          </a:solidFill>
                          <a:effectLst/>
                          <a:latin typeface="Arial" pitchFamily="34" charset="0"/>
                          <a:cs typeface="Arial" panose="020B0604020202020204" pitchFamily="34" charset="0"/>
                        </a:rPr>
                        <a:t> difficile*</a:t>
                      </a:r>
                      <a:endParaRPr kumimoji="0" lang="en-US" sz="1200" b="0" i="1"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Molecular detection of viruses in CSF</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Rubella IgG serology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Arial" panose="020B0604020202020204" pitchFamily="34" charset="0"/>
                        </a:rPr>
                        <a:t>Community Medicine</a:t>
                      </a:r>
                      <a:endParaRPr kumimoji="0" lang="en-US" sz="1200" b="0" i="0" u="none" strike="noStrike" cap="none" normalizeH="0" baseline="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200" dirty="0">
                        <a:latin typeface="Arial" panose="020B0604020202020204"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Virus identification</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2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Arial" panose="020B0604020202020204" pitchFamily="34" charset="0"/>
                        </a:rPr>
                        <a:t>Faecal pathogens</a:t>
                      </a:r>
                      <a:endParaRPr kumimoji="0" lang="en-US" sz="1200" b="0" i="0" u="none" strike="noStrike" cap="none" normalizeH="0" baseline="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anose="020B0604020202020204" pitchFamily="34" charset="0"/>
                        </a:rPr>
                        <a:t>Mycology</a:t>
                      </a:r>
                      <a:endParaRPr kumimoji="0" lang="en-US" sz="1200" b="1"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dirty="0">
                          <a:latin typeface="Arial" panose="020B0604020202020204" pitchFamily="34" charset="0"/>
                          <a:cs typeface="Arial" panose="020B0604020202020204" pitchFamily="34" charset="0"/>
                        </a:rPr>
                        <a:t>SARS-</a:t>
                      </a:r>
                      <a:r>
                        <a:rPr lang="en-GB" sz="1200" dirty="0" err="1">
                          <a:latin typeface="Arial" panose="020B0604020202020204" pitchFamily="34" charset="0"/>
                          <a:cs typeface="Arial" panose="020B0604020202020204" pitchFamily="34" charset="0"/>
                        </a:rPr>
                        <a:t>CoV</a:t>
                      </a:r>
                      <a:r>
                        <a:rPr lang="en-GB" sz="1200" dirty="0">
                          <a:latin typeface="Arial" panose="020B0604020202020204" pitchFamily="34" charset="0"/>
                          <a:cs typeface="Arial" panose="020B0604020202020204" pitchFamily="34" charset="0"/>
                        </a:rPr>
                        <a:t> 2</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9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Arial" panose="020B0604020202020204" pitchFamily="34" charset="0"/>
                        </a:rPr>
                        <a:t>General bacteriology</a:t>
                      </a:r>
                      <a:endParaRPr kumimoji="0" lang="en-US" sz="1200" b="0" i="0" u="none" strike="noStrike" cap="none" normalizeH="0" baseline="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Antifungal susceptibility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anose="020B0604020202020204" pitchFamily="34" charset="0"/>
                        </a:rPr>
                        <a:t>Parasitology</a:t>
                      </a:r>
                      <a:endParaRPr kumimoji="0" lang="en-US" sz="1200" b="1"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Arial" panose="020B0604020202020204" pitchFamily="34" charset="0"/>
                        </a:rPr>
                        <a:t>Genital pathogens</a:t>
                      </a:r>
                      <a:endParaRPr kumimoji="0" lang="en-US" sz="1200" b="0" i="0" u="none" strike="noStrike" cap="none" normalizeH="0" baseline="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cs typeface="Arial" panose="020B0604020202020204" pitchFamily="34" charset="0"/>
                        </a:rPr>
                        <a:t>Fungal biomarkers galactomannan/glycoprotein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Arial" panose="020B0604020202020204" pitchFamily="34" charset="0"/>
                        </a:rPr>
                        <a:t>Blood parasitology</a:t>
                      </a:r>
                      <a:endParaRPr kumimoji="0" lang="en-US" sz="1200" b="0" i="0" u="none" strike="noStrike" cap="none" normalizeH="0" baseline="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MRSA screening*</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Mycology (culture)</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Faecal parasitology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26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Mycobacterium culture</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dirty="0">
                          <a:latin typeface="Arial" panose="020B0604020202020204" pitchFamily="34" charset="0"/>
                          <a:cs typeface="Arial" panose="020B0604020202020204" pitchFamily="34" charset="0"/>
                        </a:rPr>
                        <a:t>Teaching Scheme - Mycology</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Malaria rapid</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Syphilis serology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dirty="0" err="1">
                          <a:latin typeface="Arial" panose="020B0604020202020204" pitchFamily="34" charset="0"/>
                          <a:cs typeface="Arial" panose="020B0604020202020204" pitchFamily="34" charset="0"/>
                        </a:rPr>
                        <a:t>Cryptococcal</a:t>
                      </a:r>
                      <a:r>
                        <a:rPr lang="en-GB" sz="1200" baseline="0" dirty="0">
                          <a:latin typeface="Arial" panose="020B0604020202020204" pitchFamily="34" charset="0"/>
                          <a:cs typeface="Arial" panose="020B0604020202020204" pitchFamily="34" charset="0"/>
                        </a:rPr>
                        <a:t> antigen detection</a:t>
                      </a:r>
                      <a:endParaRPr lang="en-GB" sz="1200" dirty="0">
                        <a:latin typeface="Arial" panose="020B0604020202020204"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1200" dirty="0">
                          <a:latin typeface="Arial" panose="020B0604020202020204" pitchFamily="34" charset="0"/>
                          <a:cs typeface="Arial" panose="020B0604020202020204" pitchFamily="34" charset="0"/>
                        </a:rPr>
                        <a:t>Molecular detection of Malaria</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Urinary antigens</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anose="020B0604020202020204" pitchFamily="34" charset="0"/>
                        </a:rPr>
                        <a:t>Virology</a:t>
                      </a:r>
                      <a:endParaRPr kumimoji="0" lang="en-US" sz="1200" b="1"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Parasite serology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25">
                <a:tc>
                  <a:txBody>
                    <a:bodyPr/>
                    <a:lstStyle/>
                    <a:p>
                      <a:endParaRPr lang="en-GB" sz="1200">
                        <a:latin typeface="Arial" panose="020B0604020202020204"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Arial" panose="020B0604020202020204" pitchFamily="34" charset="0"/>
                        </a:rPr>
                        <a:t>Anti-HBs detection</a:t>
                      </a:r>
                      <a:endParaRPr kumimoji="0" lang="en-US" sz="1200" b="0" i="0" u="none" strike="noStrike" cap="none" normalizeH="0" baseline="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cs typeface="Arial" panose="020B0604020202020204" pitchFamily="34" charset="0"/>
                        </a:rPr>
                        <a:t>Toxoplasma serology</a:t>
                      </a:r>
                      <a:endParaRPr kumimoji="0" lang="en-US" sz="1200" b="0" i="0" u="none" strike="noStrike" cap="none" normalizeH="0" baseline="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tx1"/>
                          </a:solidFill>
                          <a:effectLst/>
                          <a:latin typeface="Arial" pitchFamily="34" charset="0"/>
                          <a:cs typeface="Arial" panose="020B0604020202020204" pitchFamily="34" charset="0"/>
                        </a:rPr>
                        <a:t>Molecular*</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Blood Borne Virus</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Teaching Scheme - Faecal Parasitology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cap="none" normalizeH="0" baseline="0" dirty="0">
                          <a:ln>
                            <a:noFill/>
                          </a:ln>
                          <a:solidFill>
                            <a:schemeClr val="tx1"/>
                          </a:solidFill>
                          <a:effectLst/>
                          <a:latin typeface="Arial" pitchFamily="34" charset="0"/>
                          <a:cs typeface="Arial" panose="020B0604020202020204" pitchFamily="34" charset="0"/>
                        </a:rPr>
                        <a:t>C. trachomatis </a:t>
                      </a: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and</a:t>
                      </a:r>
                      <a:r>
                        <a:rPr kumimoji="0" lang="en-GB" sz="1200" b="0" i="1" u="none" strike="noStrike" cap="none" normalizeH="0" baseline="0" dirty="0">
                          <a:ln>
                            <a:noFill/>
                          </a:ln>
                          <a:solidFill>
                            <a:schemeClr val="tx1"/>
                          </a:solidFill>
                          <a:effectLst/>
                          <a:latin typeface="Arial" pitchFamily="34" charset="0"/>
                          <a:cs typeface="Arial" panose="020B0604020202020204" pitchFamily="34" charset="0"/>
                        </a:rPr>
                        <a:t> N. gonorrhoeae</a:t>
                      </a:r>
                      <a:endParaRPr kumimoji="0" lang="en-US" sz="1200" b="0" i="1"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Diagnostic serology (hepatitis screen)</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Teaching Scheme - Blood Parasitology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839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CMV DNA quantification</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Hepatitis B serology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200" dirty="0">
                        <a:latin typeface="Arial" panose="020B0604020202020204"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EBV DNA quantification</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Hepatitis C serology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cs typeface="Arial" panose="020B0604020202020204" pitchFamily="34" charset="0"/>
                        </a:rPr>
                        <a:t>Clinical Interpretation</a:t>
                      </a:r>
                      <a:endParaRPr kumimoji="0" lang="en-US" sz="1200" b="1"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HBV DNA quantification</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HIV point of care testing</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Interpretative comments</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Hepatitis C RNA detection</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HIV serology</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200" dirty="0">
                        <a:latin typeface="Arial" panose="020B0604020202020204"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HIV1 RNA quantification</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cap="none" normalizeH="0" baseline="0" dirty="0">
                          <a:ln>
                            <a:noFill/>
                          </a:ln>
                          <a:solidFill>
                            <a:schemeClr val="tx1"/>
                          </a:solidFill>
                          <a:effectLst/>
                          <a:latin typeface="Arial" pitchFamily="34" charset="0"/>
                          <a:cs typeface="Arial" panose="020B0604020202020204" pitchFamily="34" charset="0"/>
                        </a:rPr>
                        <a:t>Immunity screen</a:t>
                      </a: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cs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pic>
        <p:nvPicPr>
          <p:cNvPr id="6" name="Picture 2" descr="C:\Users\sseaton\AppData\Local\Microsoft\Windows\Temporary Internet Files\Content.IE5\688ORDKY\UKNEQASLOGO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52389"/>
            <a:ext cx="2471068" cy="5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507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1349"/>
            <a:ext cx="8229600" cy="4093915"/>
          </a:xfrm>
        </p:spPr>
        <p:txBody>
          <a:bodyPr>
            <a:normAutofit fontScale="77500" lnSpcReduction="20000"/>
          </a:bodyPr>
          <a:lstStyle/>
          <a:p>
            <a:r>
              <a:rPr lang="en-GB" dirty="0"/>
              <a:t>Schemes are educational they are not designed to be punitive or for use in the licensing of laboratories.</a:t>
            </a:r>
          </a:p>
          <a:p>
            <a:pPr lvl="1"/>
            <a:endParaRPr lang="en-GB" dirty="0"/>
          </a:p>
          <a:p>
            <a:r>
              <a:rPr lang="en-GB" dirty="0"/>
              <a:t>Specimens are predominantly straightforward</a:t>
            </a:r>
          </a:p>
          <a:p>
            <a:pPr lvl="1"/>
            <a:endParaRPr lang="en-GB" dirty="0"/>
          </a:p>
          <a:p>
            <a:r>
              <a:rPr lang="en-GB" dirty="0"/>
              <a:t>Specimens will mostly reflect what participants are likely to find in routine specimens in their laboratories</a:t>
            </a:r>
          </a:p>
          <a:p>
            <a:pPr lvl="1"/>
            <a:endParaRPr lang="en-GB" dirty="0"/>
          </a:p>
          <a:p>
            <a:r>
              <a:rPr lang="en-GB" dirty="0"/>
              <a:t>Occasionally, a more difficult or unusual specimen may be included in order to give participants the opportunity to gain experience.</a:t>
            </a:r>
          </a:p>
          <a:p>
            <a:pPr lvl="1"/>
            <a:endParaRPr lang="en-GB" dirty="0"/>
          </a:p>
          <a:p>
            <a:r>
              <a:rPr lang="en-GB" dirty="0"/>
              <a:t>Objective of the schemes is to allow participants the opportunity to learn from failures.  </a:t>
            </a:r>
          </a:p>
        </p:txBody>
      </p:sp>
      <p:sp>
        <p:nvSpPr>
          <p:cNvPr id="3" name="Title 2"/>
          <p:cNvSpPr>
            <a:spLocks noGrp="1"/>
          </p:cNvSpPr>
          <p:nvPr>
            <p:ph type="title"/>
          </p:nvPr>
        </p:nvSpPr>
        <p:spPr/>
        <p:txBody>
          <a:bodyPr>
            <a:normAutofit fontScale="90000"/>
          </a:bodyPr>
          <a:lstStyle/>
          <a:p>
            <a:pPr algn="ctr"/>
            <a:r>
              <a:rPr lang="en-GB" dirty="0"/>
              <a:t>The Philosophy of UK NEQAS for Microbiology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2" y="6064375"/>
            <a:ext cx="3225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385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5114132"/>
          </a:xfrm>
        </p:spPr>
        <p:txBody>
          <a:bodyPr>
            <a:normAutofit fontScale="85000" lnSpcReduction="20000"/>
          </a:bodyPr>
          <a:lstStyle/>
          <a:p>
            <a:r>
              <a:rPr lang="en-GB" dirty="0"/>
              <a:t>Professionally lead and educational service </a:t>
            </a:r>
          </a:p>
          <a:p>
            <a:pPr lvl="1"/>
            <a:endParaRPr lang="en-GB" dirty="0"/>
          </a:p>
          <a:p>
            <a:pPr lvl="1"/>
            <a:r>
              <a:rPr lang="en-GB" dirty="0"/>
              <a:t>The service is organised by professional microbiologists all with clinical laboratory experience</a:t>
            </a:r>
          </a:p>
          <a:p>
            <a:pPr lvl="2"/>
            <a:r>
              <a:rPr lang="en-GB" dirty="0"/>
              <a:t>Participants receive realistic challenges and relevant advice on problems </a:t>
            </a:r>
          </a:p>
          <a:p>
            <a:pPr lvl="1"/>
            <a:endParaRPr lang="en-GB" dirty="0"/>
          </a:p>
          <a:p>
            <a:pPr lvl="1"/>
            <a:r>
              <a:rPr lang="en-GB" dirty="0"/>
              <a:t>Senior staff of sufficient calibre to recognise opportunities and develop the service</a:t>
            </a:r>
          </a:p>
          <a:p>
            <a:pPr lvl="1"/>
            <a:endParaRPr lang="en-GB" dirty="0"/>
          </a:p>
          <a:p>
            <a:pPr lvl="1"/>
            <a:r>
              <a:rPr lang="en-GB" dirty="0"/>
              <a:t>The service is subject to input from and scrutiny by UK professional associations </a:t>
            </a:r>
          </a:p>
          <a:p>
            <a:pPr lvl="2"/>
            <a:r>
              <a:rPr lang="en-GB" dirty="0"/>
              <a:t>Ensures that the service is professionally relevant to participants' laboratories</a:t>
            </a:r>
          </a:p>
          <a:p>
            <a:pPr lvl="1"/>
            <a:endParaRPr lang="en-GB" dirty="0"/>
          </a:p>
          <a:p>
            <a:pPr lvl="1"/>
            <a:r>
              <a:rPr lang="en-GB" dirty="0"/>
              <a:t>The emphasis of the service is on education</a:t>
            </a:r>
          </a:p>
          <a:p>
            <a:pPr lvl="2"/>
            <a:r>
              <a:rPr lang="en-GB" dirty="0"/>
              <a:t>Participants receive more interesting and professionally      		satisfying EQA specimens</a:t>
            </a:r>
          </a:p>
        </p:txBody>
      </p:sp>
      <p:sp>
        <p:nvSpPr>
          <p:cNvPr id="3" name="Title 2"/>
          <p:cNvSpPr>
            <a:spLocks noGrp="1"/>
          </p:cNvSpPr>
          <p:nvPr>
            <p:ph type="title"/>
          </p:nvPr>
        </p:nvSpPr>
        <p:spPr/>
        <p:txBody>
          <a:bodyPr>
            <a:noAutofit/>
          </a:bodyPr>
          <a:lstStyle/>
          <a:p>
            <a:pPr algn="ctr"/>
            <a:r>
              <a:rPr lang="en-GB" sz="3200" dirty="0"/>
              <a:t>Features and Benefits of UK NEQAS for Microbiology		1</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6165305"/>
            <a:ext cx="2967186" cy="6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9651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784976" cy="4752528"/>
          </a:xfrm>
        </p:spPr>
        <p:txBody>
          <a:bodyPr>
            <a:normAutofit fontScale="77500" lnSpcReduction="20000"/>
          </a:bodyPr>
          <a:lstStyle/>
          <a:p>
            <a:r>
              <a:rPr lang="en-GB" sz="3000" dirty="0"/>
              <a:t>Comprehensive</a:t>
            </a:r>
          </a:p>
          <a:p>
            <a:pPr lvl="1"/>
            <a:endParaRPr lang="en-GB" dirty="0"/>
          </a:p>
          <a:p>
            <a:pPr lvl="1"/>
            <a:r>
              <a:rPr lang="en-GB" sz="3100" dirty="0"/>
              <a:t>Service covering most areas of clinical microbiology </a:t>
            </a:r>
          </a:p>
          <a:p>
            <a:pPr marL="630936" lvl="2" indent="0">
              <a:buNone/>
            </a:pPr>
            <a:r>
              <a:rPr lang="en-GB" sz="3100" dirty="0"/>
              <a:t> </a:t>
            </a:r>
          </a:p>
          <a:p>
            <a:pPr lvl="1"/>
            <a:r>
              <a:rPr lang="en-GB" sz="3100" dirty="0"/>
              <a:t>Each area of microbiology is covered by individual schemes </a:t>
            </a:r>
          </a:p>
          <a:p>
            <a:pPr lvl="2"/>
            <a:endParaRPr lang="en-GB" sz="3100" dirty="0"/>
          </a:p>
          <a:p>
            <a:pPr lvl="1"/>
            <a:r>
              <a:rPr lang="en-GB" sz="3100" dirty="0"/>
              <a:t>High frequency of distributions</a:t>
            </a:r>
          </a:p>
          <a:p>
            <a:pPr marL="630936" lvl="2" indent="0">
              <a:buNone/>
            </a:pPr>
            <a:endParaRPr lang="en-GB" sz="3100" dirty="0"/>
          </a:p>
          <a:p>
            <a:pPr lvl="1"/>
            <a:r>
              <a:rPr lang="en-GB" sz="3100" dirty="0"/>
              <a:t>Micro-organisms distributed include some important pathogens infrequently isolated in many countries</a:t>
            </a:r>
          </a:p>
          <a:p>
            <a:pPr lvl="2"/>
            <a:endParaRPr lang="en-GB" sz="3100" dirty="0"/>
          </a:p>
          <a:p>
            <a:pPr lvl="1"/>
            <a:r>
              <a:rPr lang="en-GB" sz="3100" dirty="0"/>
              <a:t>Wherever possible material used is recently derived from clinical sources</a:t>
            </a:r>
          </a:p>
        </p:txBody>
      </p:sp>
      <p:sp>
        <p:nvSpPr>
          <p:cNvPr id="3" name="Title 2"/>
          <p:cNvSpPr>
            <a:spLocks noGrp="1"/>
          </p:cNvSpPr>
          <p:nvPr>
            <p:ph type="title"/>
          </p:nvPr>
        </p:nvSpPr>
        <p:spPr/>
        <p:txBody>
          <a:bodyPr>
            <a:normAutofit/>
          </a:bodyPr>
          <a:lstStyle/>
          <a:p>
            <a:pPr algn="ctr"/>
            <a:r>
              <a:rPr lang="en-GB" sz="3200" dirty="0"/>
              <a:t>Features and Benefits of UK NEQAS for Microbiology   2</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2" y="6064375"/>
            <a:ext cx="3225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2304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sseaton\AppData\Local\Microsoft\Windows\Temporary Internet Files\Content.IE5\688ORDKY\UKNEQASLOGO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52389"/>
            <a:ext cx="2471068" cy="5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2483768" y="27782"/>
            <a:ext cx="4856162" cy="1639888"/>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lvl="1" fontAlgn="auto">
              <a:lnSpc>
                <a:spcPct val="90000"/>
              </a:lnSpc>
              <a:spcBef>
                <a:spcPts val="0"/>
              </a:spcBef>
              <a:spcAft>
                <a:spcPts val="0"/>
              </a:spcAft>
              <a:defRPr/>
            </a:pPr>
            <a:r>
              <a:rPr lang="en-GB" sz="5400" b="1" dirty="0"/>
              <a:t>  EQA</a:t>
            </a:r>
          </a:p>
        </p:txBody>
      </p:sp>
      <p:sp>
        <p:nvSpPr>
          <p:cNvPr id="5" name="Oval 4"/>
          <p:cNvSpPr/>
          <p:nvPr/>
        </p:nvSpPr>
        <p:spPr>
          <a:xfrm>
            <a:off x="1690690" y="1145631"/>
            <a:ext cx="6019837" cy="191083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fontAlgn="auto">
              <a:lnSpc>
                <a:spcPct val="90000"/>
              </a:lnSpc>
              <a:spcBef>
                <a:spcPts val="0"/>
              </a:spcBef>
              <a:spcAft>
                <a:spcPts val="0"/>
              </a:spcAft>
              <a:defRPr/>
            </a:pPr>
            <a:r>
              <a:rPr lang="en-US" sz="2200" dirty="0">
                <a:latin typeface="Calibri" panose="020F0502020204030204" pitchFamily="34" charset="0"/>
                <a:cs typeface="Calibri" panose="020F0502020204030204" pitchFamily="34" charset="0"/>
              </a:rPr>
              <a:t>Challenge of laboratory procedures with specimens of known but undisclosed 	  content</a:t>
            </a:r>
          </a:p>
        </p:txBody>
      </p:sp>
      <p:sp>
        <p:nvSpPr>
          <p:cNvPr id="4" name="Oval 3"/>
          <p:cNvSpPr/>
          <p:nvPr/>
        </p:nvSpPr>
        <p:spPr>
          <a:xfrm>
            <a:off x="-21169" y="1828528"/>
            <a:ext cx="3622675" cy="141287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lvl="1" fontAlgn="auto">
              <a:lnSpc>
                <a:spcPct val="90000"/>
              </a:lnSpc>
              <a:spcBef>
                <a:spcPts val="0"/>
              </a:spcBef>
              <a:spcAft>
                <a:spcPts val="0"/>
              </a:spcAft>
              <a:defRPr/>
            </a:pPr>
            <a:r>
              <a:rPr lang="en-GB" dirty="0"/>
              <a:t>Assesses the specimens distributed in the scheme</a:t>
            </a:r>
          </a:p>
        </p:txBody>
      </p:sp>
      <p:sp>
        <p:nvSpPr>
          <p:cNvPr id="9" name="Oval 8"/>
          <p:cNvSpPr/>
          <p:nvPr/>
        </p:nvSpPr>
        <p:spPr>
          <a:xfrm>
            <a:off x="4675188" y="2147888"/>
            <a:ext cx="4295775" cy="15779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lvl="1" fontAlgn="auto">
              <a:lnSpc>
                <a:spcPct val="90000"/>
              </a:lnSpc>
              <a:spcBef>
                <a:spcPts val="0"/>
              </a:spcBef>
              <a:spcAft>
                <a:spcPts val="0"/>
              </a:spcAft>
              <a:defRPr/>
            </a:pPr>
            <a:r>
              <a:rPr lang="en-GB" dirty="0"/>
              <a:t>Influence of analytical procedures (methods, reagents, instruments, calibration</a:t>
            </a:r>
            <a:r>
              <a:rPr lang="en-GB" sz="2400" dirty="0"/>
              <a:t>)</a:t>
            </a:r>
          </a:p>
        </p:txBody>
      </p:sp>
      <p:sp>
        <p:nvSpPr>
          <p:cNvPr id="13" name="Oval 12"/>
          <p:cNvSpPr/>
          <p:nvPr/>
        </p:nvSpPr>
        <p:spPr>
          <a:xfrm>
            <a:off x="1646237" y="2736850"/>
            <a:ext cx="3978275" cy="147478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fontAlgn="auto">
              <a:lnSpc>
                <a:spcPct val="90000"/>
              </a:lnSpc>
              <a:spcBef>
                <a:spcPts val="0"/>
              </a:spcBef>
              <a:spcAft>
                <a:spcPts val="0"/>
              </a:spcAft>
              <a:defRPr/>
            </a:pPr>
            <a:r>
              <a:rPr lang="en-GB" dirty="0"/>
              <a:t>Provide an insight into the quality of the routine work of the laboratory </a:t>
            </a:r>
          </a:p>
        </p:txBody>
      </p:sp>
      <p:sp>
        <p:nvSpPr>
          <p:cNvPr id="8" name="Oval 7"/>
          <p:cNvSpPr/>
          <p:nvPr/>
        </p:nvSpPr>
        <p:spPr>
          <a:xfrm>
            <a:off x="4506913" y="3573463"/>
            <a:ext cx="4464050" cy="12763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lvl="1" fontAlgn="auto">
              <a:lnSpc>
                <a:spcPct val="90000"/>
              </a:lnSpc>
              <a:spcBef>
                <a:spcPts val="0"/>
              </a:spcBef>
              <a:spcAft>
                <a:spcPts val="0"/>
              </a:spcAft>
              <a:defRPr/>
            </a:pPr>
            <a:r>
              <a:rPr lang="en-GB" dirty="0"/>
              <a:t>The overall standard of performance</a:t>
            </a:r>
          </a:p>
        </p:txBody>
      </p:sp>
      <p:sp>
        <p:nvSpPr>
          <p:cNvPr id="7" name="Oval 6"/>
          <p:cNvSpPr/>
          <p:nvPr/>
        </p:nvSpPr>
        <p:spPr>
          <a:xfrm>
            <a:off x="2981325" y="3924300"/>
            <a:ext cx="3155950" cy="118745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lvl="1" fontAlgn="auto">
              <a:lnSpc>
                <a:spcPct val="90000"/>
              </a:lnSpc>
              <a:spcBef>
                <a:spcPts val="0"/>
              </a:spcBef>
              <a:spcAft>
                <a:spcPts val="0"/>
              </a:spcAft>
              <a:defRPr/>
            </a:pPr>
            <a:r>
              <a:rPr lang="en-GB" dirty="0"/>
              <a:t>Individual laboratory performance</a:t>
            </a:r>
          </a:p>
        </p:txBody>
      </p:sp>
      <p:sp>
        <p:nvSpPr>
          <p:cNvPr id="14" name="Oval 13"/>
          <p:cNvSpPr/>
          <p:nvPr/>
        </p:nvSpPr>
        <p:spPr>
          <a:xfrm>
            <a:off x="5310188" y="4498975"/>
            <a:ext cx="3457575" cy="187166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fontAlgn="auto">
              <a:lnSpc>
                <a:spcPct val="90000"/>
              </a:lnSpc>
              <a:spcBef>
                <a:spcPts val="0"/>
              </a:spcBef>
              <a:spcAft>
                <a:spcPts val="0"/>
              </a:spcAft>
              <a:defRPr/>
            </a:pPr>
            <a:r>
              <a:rPr lang="en-GB" dirty="0"/>
              <a:t>Provide reassurance that all the components of the quality system are working</a:t>
            </a:r>
          </a:p>
        </p:txBody>
      </p:sp>
      <p:sp>
        <p:nvSpPr>
          <p:cNvPr id="6" name="Oval 5"/>
          <p:cNvSpPr/>
          <p:nvPr/>
        </p:nvSpPr>
        <p:spPr>
          <a:xfrm>
            <a:off x="3321049" y="4964113"/>
            <a:ext cx="2816226" cy="11604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lvl="1" fontAlgn="auto">
              <a:lnSpc>
                <a:spcPct val="90000"/>
              </a:lnSpc>
              <a:spcBef>
                <a:spcPts val="0"/>
              </a:spcBef>
              <a:spcAft>
                <a:spcPts val="0"/>
              </a:spcAft>
              <a:defRPr/>
            </a:pPr>
            <a:r>
              <a:rPr lang="en-GB" dirty="0"/>
              <a:t>Proficiency of staff</a:t>
            </a:r>
          </a:p>
        </p:txBody>
      </p:sp>
      <p:sp>
        <p:nvSpPr>
          <p:cNvPr id="12" name="Oval 11"/>
          <p:cNvSpPr/>
          <p:nvPr/>
        </p:nvSpPr>
        <p:spPr>
          <a:xfrm>
            <a:off x="900113" y="4598988"/>
            <a:ext cx="2940050" cy="15255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90000"/>
              </a:lnSpc>
              <a:spcBef>
                <a:spcPts val="0"/>
              </a:spcBef>
              <a:spcAft>
                <a:spcPts val="0"/>
              </a:spcAft>
              <a:defRPr/>
            </a:pPr>
            <a:r>
              <a:rPr lang="en-GB" dirty="0"/>
              <a:t>Educational stimulus to improvement</a:t>
            </a:r>
          </a:p>
        </p:txBody>
      </p:sp>
      <p:sp>
        <p:nvSpPr>
          <p:cNvPr id="2" name="Oval 1"/>
          <p:cNvSpPr/>
          <p:nvPr/>
        </p:nvSpPr>
        <p:spPr>
          <a:xfrm>
            <a:off x="-13480" y="3642048"/>
            <a:ext cx="3383855" cy="1139180"/>
          </a:xfrm>
          <a:prstGeom prst="ellipse">
            <a:avLst/>
          </a:prstGeom>
          <a:solidFill>
            <a:schemeClr val="accent1">
              <a:lumMod val="40000"/>
              <a:lumOff val="6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Education</a:t>
            </a:r>
          </a:p>
        </p:txBody>
      </p:sp>
    </p:spTree>
    <p:extLst>
      <p:ext uri="{BB962C8B-B14F-4D97-AF65-F5344CB8AC3E}">
        <p14:creationId xmlns:p14="http://schemas.microsoft.com/office/powerpoint/2010/main" val="33285624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9" grpId="0" animBg="1"/>
      <p:bldP spid="13" grpId="0" animBg="1"/>
      <p:bldP spid="8" grpId="0" animBg="1"/>
      <p:bldP spid="7" grpId="0" animBg="1"/>
      <p:bldP spid="14" grpId="0" animBg="1"/>
      <p:bldP spid="6" grpId="0" animBg="1"/>
      <p:bldP spid="1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5500"/>
            <a:ext cx="8229600" cy="803300"/>
          </a:xfrm>
        </p:spPr>
        <p:txBody>
          <a:bodyPr>
            <a:noAutofit/>
          </a:bodyPr>
          <a:lstStyle/>
          <a:p>
            <a:pPr algn="ctr"/>
            <a:r>
              <a:rPr lang="en-GB" sz="3200" dirty="0"/>
              <a:t>       </a:t>
            </a:r>
            <a:r>
              <a:rPr lang="en-GB" sz="2800" dirty="0"/>
              <a:t>Pitfalls of using EQA to validate a quality system</a:t>
            </a:r>
          </a:p>
        </p:txBody>
      </p:sp>
      <p:sp>
        <p:nvSpPr>
          <p:cNvPr id="3" name="Content Placeholder 2"/>
          <p:cNvSpPr>
            <a:spLocks noGrp="1"/>
          </p:cNvSpPr>
          <p:nvPr>
            <p:ph idx="1"/>
          </p:nvPr>
        </p:nvSpPr>
        <p:spPr/>
        <p:txBody>
          <a:bodyPr/>
          <a:lstStyle/>
          <a:p>
            <a:endParaRPr lang="en-GB" dirty="0"/>
          </a:p>
          <a:p>
            <a:endParaRPr lang="en-GB" dirty="0"/>
          </a:p>
        </p:txBody>
      </p:sp>
      <p:sp>
        <p:nvSpPr>
          <p:cNvPr id="5" name="Footer Placeholder 4"/>
          <p:cNvSpPr>
            <a:spLocks noGrp="1"/>
          </p:cNvSpPr>
          <p:nvPr>
            <p:ph type="ftr" sz="quarter" idx="11"/>
          </p:nvPr>
        </p:nvSpPr>
        <p:spPr>
          <a:xfrm>
            <a:off x="4380072" y="6407944"/>
            <a:ext cx="4152368" cy="365125"/>
          </a:xfrm>
        </p:spPr>
        <p:txBody>
          <a:bodyPr/>
          <a:lstStyle/>
          <a:p>
            <a:r>
              <a:rPr lang="en-GB" b="1" dirty="0">
                <a:solidFill>
                  <a:srgbClr val="002060"/>
                </a:solidFill>
              </a:rPr>
              <a:t>The Quality Effect: Quality Management and how to embed PT</a:t>
            </a:r>
            <a:endParaRPr lang="en-US" dirty="0"/>
          </a:p>
        </p:txBody>
      </p:sp>
      <p:graphicFrame>
        <p:nvGraphicFramePr>
          <p:cNvPr id="6" name="Diagram 5"/>
          <p:cNvGraphicFramePr/>
          <p:nvPr>
            <p:extLst>
              <p:ext uri="{D42A27DB-BD31-4B8C-83A1-F6EECF244321}">
                <p14:modId xmlns:p14="http://schemas.microsoft.com/office/powerpoint/2010/main" val="664378031"/>
              </p:ext>
            </p:extLst>
          </p:nvPr>
        </p:nvGraphicFramePr>
        <p:xfrm>
          <a:off x="971600" y="1268760"/>
          <a:ext cx="763284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sseaton\AppData\Local\Microsoft\Windows\Temporary Internet Files\Content.IE5\688ORDKY\UKNEQASLOGO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44450"/>
            <a:ext cx="1943770" cy="64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41022"/>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pPr algn="ctr"/>
            <a:r>
              <a:rPr lang="en-GB" sz="3200" dirty="0"/>
              <a:t>         Pitfalls of using EQA to validate a quality system</a:t>
            </a:r>
          </a:p>
        </p:txBody>
      </p:sp>
      <p:sp>
        <p:nvSpPr>
          <p:cNvPr id="5" name="Footer Placeholder 4"/>
          <p:cNvSpPr>
            <a:spLocks noGrp="1"/>
          </p:cNvSpPr>
          <p:nvPr>
            <p:ph type="ftr" sz="quarter" idx="11"/>
          </p:nvPr>
        </p:nvSpPr>
        <p:spPr>
          <a:xfrm>
            <a:off x="4380072" y="6407944"/>
            <a:ext cx="4224376" cy="365125"/>
          </a:xfrm>
        </p:spPr>
        <p:txBody>
          <a:bodyPr/>
          <a:lstStyle/>
          <a:p>
            <a:r>
              <a:rPr lang="en-GB" b="1" dirty="0">
                <a:solidFill>
                  <a:srgbClr val="002060"/>
                </a:solidFill>
              </a:rPr>
              <a:t>The Quality Effect: Quality Management and how to embed PT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9738897"/>
              </p:ext>
            </p:extLst>
          </p:nvPr>
        </p:nvGraphicFramePr>
        <p:xfrm>
          <a:off x="557213" y="1268761"/>
          <a:ext cx="8029575" cy="4884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sseaton\AppData\Local\Microsoft\Windows\Temporary Internet Files\Content.IE5\688ORDKY\UKNEQASLOGO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44450"/>
            <a:ext cx="1944216" cy="72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111032"/>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Total Testing Process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2" y="6064375"/>
            <a:ext cx="3225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0600" y="1988840"/>
            <a:ext cx="71628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661249"/>
            <a:ext cx="4680520" cy="307777"/>
          </a:xfrm>
          <a:prstGeom prst="rect">
            <a:avLst/>
          </a:prstGeom>
          <a:noFill/>
        </p:spPr>
        <p:txBody>
          <a:bodyPr wrap="square" rtlCol="0">
            <a:spAutoFit/>
          </a:bodyPr>
          <a:lstStyle/>
          <a:p>
            <a:r>
              <a:rPr lang="en-GB" sz="1400" dirty="0" err="1"/>
              <a:t>Plebani</a:t>
            </a:r>
            <a:r>
              <a:rPr lang="en-GB" sz="1400" dirty="0"/>
              <a:t>, Diagnosis 2014; 1(1): 89–94</a:t>
            </a:r>
          </a:p>
        </p:txBody>
      </p:sp>
      <p:sp>
        <p:nvSpPr>
          <p:cNvPr id="7" name="Oval 6"/>
          <p:cNvSpPr/>
          <p:nvPr/>
        </p:nvSpPr>
        <p:spPr>
          <a:xfrm>
            <a:off x="1619672" y="1412776"/>
            <a:ext cx="3384376" cy="31683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025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55576" y="274638"/>
            <a:ext cx="7474024" cy="1143000"/>
          </a:xfrm>
        </p:spPr>
        <p:txBody>
          <a:bodyPr>
            <a:normAutofit fontScale="90000"/>
          </a:bodyPr>
          <a:lstStyle/>
          <a:p>
            <a:pPr algn="ctr"/>
            <a:br>
              <a:rPr lang="en-GB" dirty="0"/>
            </a:br>
            <a:br>
              <a:rPr lang="en-GB" dirty="0"/>
            </a:br>
            <a:br>
              <a:rPr lang="en-GB" dirty="0"/>
            </a:br>
            <a:br>
              <a:rPr lang="en-GB" dirty="0"/>
            </a:br>
            <a:br>
              <a:rPr lang="en-GB" dirty="0"/>
            </a:br>
            <a:r>
              <a:rPr lang="en-GB" dirty="0"/>
              <a:t>What are the Challenges?</a:t>
            </a:r>
          </a:p>
        </p:txBody>
      </p:sp>
    </p:spTree>
    <p:extLst>
      <p:ext uri="{BB962C8B-B14F-4D97-AF65-F5344CB8AC3E}">
        <p14:creationId xmlns:p14="http://schemas.microsoft.com/office/powerpoint/2010/main" val="2572672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sz="2800" dirty="0"/>
              <a:t>QA is the </a:t>
            </a:r>
            <a:r>
              <a:rPr lang="en-GB" sz="2800" dirty="0">
                <a:solidFill>
                  <a:srgbClr val="FF0000"/>
                </a:solidFill>
              </a:rPr>
              <a:t>total process </a:t>
            </a:r>
            <a:r>
              <a:rPr lang="en-GB" sz="2800" dirty="0"/>
              <a:t>whereby the quality of laboratory results can be guaranteed. </a:t>
            </a:r>
          </a:p>
          <a:p>
            <a:pPr lvl="0"/>
            <a:r>
              <a:rPr lang="en-GB" sz="2800" dirty="0"/>
              <a:t>The reliability of results is improved by undertaking QA therefore minimising the variability of results. </a:t>
            </a:r>
          </a:p>
          <a:p>
            <a:pPr lvl="0"/>
            <a:r>
              <a:rPr lang="en-GB" sz="2800" dirty="0"/>
              <a:t>The variability may arise from biological or analytical sources,</a:t>
            </a:r>
          </a:p>
          <a:p>
            <a:pPr marL="0" lvl="0" indent="0">
              <a:buNone/>
            </a:pPr>
            <a:r>
              <a:rPr lang="en-GB" sz="2800" dirty="0"/>
              <a:t>	-fundamental in all qualitative and      	  quantitative investigations</a:t>
            </a:r>
          </a:p>
        </p:txBody>
      </p:sp>
      <p:sp>
        <p:nvSpPr>
          <p:cNvPr id="3" name="Title 2"/>
          <p:cNvSpPr>
            <a:spLocks noGrp="1"/>
          </p:cNvSpPr>
          <p:nvPr>
            <p:ph type="title"/>
          </p:nvPr>
        </p:nvSpPr>
        <p:spPr/>
        <p:txBody>
          <a:bodyPr>
            <a:normAutofit fontScale="90000"/>
          </a:bodyPr>
          <a:lstStyle/>
          <a:p>
            <a:pPr algn="ctr"/>
            <a:br>
              <a:rPr lang="en-GB" dirty="0"/>
            </a:br>
            <a:r>
              <a:rPr lang="en-GB" dirty="0"/>
              <a:t>Quality Assurance</a:t>
            </a:r>
          </a:p>
        </p:txBody>
      </p:sp>
      <p:pic>
        <p:nvPicPr>
          <p:cNvPr id="4" name="Picture 2" descr="C:\Users\sseaton\AppData\Local\Microsoft\Windows\Temporary Internet Files\Content.IE5\688ORDKY\UKNEQAS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4450"/>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340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976313"/>
            <a:ext cx="7993063"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7045325" y="274638"/>
            <a:ext cx="2098675" cy="1143000"/>
          </a:xfrm>
        </p:spPr>
        <p:txBody>
          <a:bodyPr/>
          <a:lstStyle/>
          <a:p>
            <a:pPr eaLnBrk="1" fontAlgn="auto" hangingPunct="1">
              <a:spcAft>
                <a:spcPts val="0"/>
              </a:spcAft>
              <a:defRPr/>
            </a:pPr>
            <a:r>
              <a:rPr lang="en-GB" sz="2800" dirty="0" err="1"/>
              <a:t>Plebani</a:t>
            </a:r>
            <a:r>
              <a:rPr lang="en-GB" sz="2800" dirty="0"/>
              <a:t> 2006</a:t>
            </a:r>
          </a:p>
        </p:txBody>
      </p:sp>
      <p:pic>
        <p:nvPicPr>
          <p:cNvPr id="5" name="Picture 2" descr="C:\Users\sseaton\AppData\Local\Microsoft\Windows\Temporary Internet Files\Content.IE5\688ORDKY\UKNEQASLOGO2.gif"/>
          <p:cNvPicPr>
            <a:picLocks noChangeAspect="1"/>
          </p:cNvPicPr>
          <p:nvPr/>
        </p:nvPicPr>
        <p:blipFill>
          <a:blip r:embed="rId4"/>
          <a:srcRect/>
          <a:stretch>
            <a:fillRect/>
          </a:stretch>
        </p:blipFill>
        <p:spPr>
          <a:xfrm>
            <a:off x="128418" y="127667"/>
            <a:ext cx="3219446" cy="781053"/>
          </a:xfrm>
          <a:prstGeom prst="rect">
            <a:avLst/>
          </a:prstGeom>
          <a:noFill/>
          <a:ln>
            <a:noFill/>
          </a:ln>
        </p:spPr>
      </p:pic>
    </p:spTree>
    <p:extLst>
      <p:ext uri="{BB962C8B-B14F-4D97-AF65-F5344CB8AC3E}">
        <p14:creationId xmlns:p14="http://schemas.microsoft.com/office/powerpoint/2010/main" val="121272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fontAlgn="auto">
              <a:spcAft>
                <a:spcPts val="0"/>
              </a:spcAft>
              <a:defRPr/>
            </a:pPr>
            <a:r>
              <a:rPr lang="en-GB" sz="3600" dirty="0">
                <a:solidFill>
                  <a:schemeClr val="tx1"/>
                </a:solidFill>
              </a:rPr>
              <a:t>Most errors are not in the analytical phase</a:t>
            </a:r>
          </a:p>
        </p:txBody>
      </p:sp>
      <p:sp>
        <p:nvSpPr>
          <p:cNvPr id="6" name="Content Placeholder 5"/>
          <p:cNvSpPr>
            <a:spLocks noGrp="1"/>
          </p:cNvSpPr>
          <p:nvPr>
            <p:ph sz="quarter" idx="2"/>
          </p:nvPr>
        </p:nvSpPr>
        <p:spPr>
          <a:xfrm>
            <a:off x="457200" y="1628775"/>
            <a:ext cx="3394075" cy="3757613"/>
          </a:xfrm>
        </p:spPr>
        <p:txBody>
          <a:bodyPr>
            <a:normAutofit fontScale="70000" lnSpcReduction="20000"/>
          </a:bodyPr>
          <a:lstStyle/>
          <a:p>
            <a:pPr marL="0" indent="0" fontAlgn="auto">
              <a:spcAft>
                <a:spcPts val="0"/>
              </a:spcAft>
              <a:buClr>
                <a:srgbClr val="2DA2BF"/>
              </a:buClr>
              <a:buFont typeface="Wingdings 3"/>
              <a:buNone/>
              <a:defRPr/>
            </a:pPr>
            <a:r>
              <a:rPr lang="en-GB" sz="4000" dirty="0"/>
              <a:t>The Iceberg of Laboratory Errors</a:t>
            </a:r>
          </a:p>
          <a:p>
            <a:pPr marL="109728" indent="-256032" fontAlgn="auto">
              <a:spcAft>
                <a:spcPts val="0"/>
              </a:spcAft>
              <a:buClr>
                <a:srgbClr val="2DA2BF"/>
              </a:buClr>
              <a:buFont typeface="Wingdings 3"/>
              <a:buChar char=""/>
              <a:defRPr/>
            </a:pPr>
            <a:endParaRPr lang="en-GB" sz="4000" dirty="0"/>
          </a:p>
          <a:p>
            <a:pPr marL="109728" indent="-256032" fontAlgn="auto">
              <a:spcAft>
                <a:spcPts val="0"/>
              </a:spcAft>
              <a:buClr>
                <a:srgbClr val="2DA2BF"/>
              </a:buClr>
              <a:buFont typeface="Wingdings 3"/>
              <a:buChar char=""/>
              <a:defRPr/>
            </a:pPr>
            <a:r>
              <a:rPr lang="en-GB" dirty="0"/>
              <a:t>Clinical Chemistry and Laboratory Medicine (CCLM). Volume 53, Issue 3, Pages 357–370, ISSN (Online) 1437-4331, ISSN (Print) 1434-6621, DOI: </a:t>
            </a:r>
            <a:r>
              <a:rPr lang="en-GB" u="sng" dirty="0">
                <a:hlinkClick r:id="rId3"/>
              </a:rPr>
              <a:t>10.1515/cclm-2014-1051</a:t>
            </a:r>
            <a:r>
              <a:rPr lang="en-GB" dirty="0"/>
              <a:t>, December 2014</a:t>
            </a:r>
          </a:p>
          <a:p>
            <a:pPr marL="365760" indent="-256032" fontAlgn="auto">
              <a:spcAft>
                <a:spcPts val="0"/>
              </a:spcAft>
              <a:buFont typeface="Wingdings 3"/>
              <a:buChar char=""/>
              <a:defRPr/>
            </a:pPr>
            <a:endParaRPr lang="en-GB" dirty="0"/>
          </a:p>
        </p:txBody>
      </p:sp>
      <p:pic>
        <p:nvPicPr>
          <p:cNvPr id="52227" name="Picture 2" descr="http://www.degruyter.com/view/j/cclm.2015.53.issue-3/cclm-2014-1051/graphic/cclm-2014-1051_fig1.jp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211638" y="1125538"/>
            <a:ext cx="4835525" cy="474980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pic>
        <p:nvPicPr>
          <p:cNvPr id="52228" name="Picture 2" descr="C:\Users\sseaton\AppData\Local\Microsoft\Windows\Temporary Internet Files\Content.IE5\688ORDKY\UKNEQASLOGO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63" y="5764213"/>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993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468313" y="1731963"/>
            <a:ext cx="8229600" cy="4721225"/>
          </a:xfrm>
        </p:spPr>
        <p:txBody>
          <a:bodyPr>
            <a:normAutofit fontScale="92500" lnSpcReduction="10000"/>
          </a:bodyPr>
          <a:lstStyle/>
          <a:p>
            <a:pPr marL="365760" indent="-256032" fontAlgn="auto">
              <a:spcAft>
                <a:spcPts val="0"/>
              </a:spcAft>
              <a:buFont typeface="Wingdings 3"/>
              <a:buChar char=""/>
              <a:defRPr/>
            </a:pPr>
            <a:r>
              <a:rPr lang="en-GB" dirty="0"/>
              <a:t>Sample mix up</a:t>
            </a:r>
          </a:p>
          <a:p>
            <a:pPr marL="365760" indent="-256032" fontAlgn="auto">
              <a:spcAft>
                <a:spcPts val="0"/>
              </a:spcAft>
              <a:buFont typeface="Wingdings 3"/>
              <a:buChar char=""/>
              <a:defRPr/>
            </a:pPr>
            <a:r>
              <a:rPr lang="en-GB" dirty="0"/>
              <a:t>Inappropriate tests carried out</a:t>
            </a:r>
          </a:p>
          <a:p>
            <a:pPr marL="365760" indent="-256032" fontAlgn="auto">
              <a:spcAft>
                <a:spcPts val="0"/>
              </a:spcAft>
              <a:buFont typeface="Wingdings 3"/>
              <a:buChar char=""/>
              <a:defRPr/>
            </a:pPr>
            <a:r>
              <a:rPr lang="en-GB" dirty="0"/>
              <a:t>Diagnostic tests performed incorrectly</a:t>
            </a:r>
          </a:p>
          <a:p>
            <a:pPr marL="365760" indent="-256032" fontAlgn="auto">
              <a:spcAft>
                <a:spcPts val="0"/>
              </a:spcAft>
              <a:buFont typeface="Wingdings 3"/>
              <a:buChar char=""/>
              <a:defRPr/>
            </a:pPr>
            <a:r>
              <a:rPr lang="en-GB" dirty="0"/>
              <a:t>Automation failure</a:t>
            </a:r>
          </a:p>
          <a:p>
            <a:pPr marL="365760" indent="-256032" fontAlgn="auto">
              <a:spcAft>
                <a:spcPts val="0"/>
              </a:spcAft>
              <a:buFont typeface="Wingdings 3"/>
              <a:buChar char=""/>
              <a:defRPr/>
            </a:pPr>
            <a:r>
              <a:rPr lang="en-GB" dirty="0" err="1"/>
              <a:t>Mis</a:t>
            </a:r>
            <a:r>
              <a:rPr lang="en-GB" dirty="0"/>
              <a:t>-identification of the intended organism</a:t>
            </a:r>
          </a:p>
          <a:p>
            <a:pPr marL="365760" indent="-256032" fontAlgn="auto">
              <a:spcAft>
                <a:spcPts val="0"/>
              </a:spcAft>
              <a:buFont typeface="Wingdings 3"/>
              <a:buChar char=""/>
              <a:defRPr/>
            </a:pPr>
            <a:r>
              <a:rPr lang="en-GB" dirty="0"/>
              <a:t>Report the contaminant(s)</a:t>
            </a:r>
          </a:p>
          <a:p>
            <a:pPr marL="365760" indent="-256032" fontAlgn="auto">
              <a:spcAft>
                <a:spcPts val="0"/>
              </a:spcAft>
              <a:buFont typeface="Wingdings 3"/>
              <a:buChar char=""/>
              <a:defRPr/>
            </a:pPr>
            <a:r>
              <a:rPr lang="en-GB" dirty="0"/>
              <a:t>Test system not calibrated</a:t>
            </a:r>
          </a:p>
          <a:p>
            <a:pPr marL="365760" indent="-256032" fontAlgn="auto">
              <a:spcAft>
                <a:spcPts val="0"/>
              </a:spcAft>
              <a:buFont typeface="Wingdings 3"/>
              <a:buChar char=""/>
              <a:defRPr/>
            </a:pPr>
            <a:r>
              <a:rPr lang="en-GB" dirty="0"/>
              <a:t>Reagents prepared incorrectly, </a:t>
            </a:r>
          </a:p>
          <a:p>
            <a:pPr marL="0" indent="0" fontAlgn="auto">
              <a:spcAft>
                <a:spcPts val="0"/>
              </a:spcAft>
              <a:buFont typeface="Wingdings 3"/>
              <a:buNone/>
              <a:defRPr/>
            </a:pPr>
            <a:r>
              <a:rPr lang="en-GB" dirty="0"/>
              <a:t>    stored inappropriately or </a:t>
            </a:r>
          </a:p>
          <a:p>
            <a:pPr marL="0" indent="0" fontAlgn="auto">
              <a:spcAft>
                <a:spcPts val="0"/>
              </a:spcAft>
              <a:buFont typeface="Wingdings 3"/>
              <a:buNone/>
              <a:defRPr/>
            </a:pPr>
            <a:r>
              <a:rPr lang="en-GB" dirty="0"/>
              <a:t>    used after expiry date</a:t>
            </a:r>
          </a:p>
          <a:p>
            <a:pPr marL="365760" indent="-256032" fontAlgn="auto">
              <a:spcAft>
                <a:spcPts val="0"/>
              </a:spcAft>
              <a:buFont typeface="Wingdings 3"/>
              <a:buChar char=""/>
              <a:defRPr/>
            </a:pPr>
            <a:r>
              <a:rPr lang="en-GB" dirty="0"/>
              <a:t>Equipment malfunction</a:t>
            </a:r>
          </a:p>
        </p:txBody>
      </p:sp>
      <p:sp>
        <p:nvSpPr>
          <p:cNvPr id="3" name="Title 2"/>
          <p:cNvSpPr txBox="1">
            <a:spLocks noGrp="1"/>
          </p:cNvSpPr>
          <p:nvPr>
            <p:ph type="title"/>
          </p:nvPr>
        </p:nvSpPr>
        <p:spPr>
          <a:xfrm>
            <a:off x="457200" y="773832"/>
            <a:ext cx="8229600" cy="1143000"/>
          </a:xfrm>
        </p:spPr>
        <p:txBody>
          <a:bodyPr anchorCtr="1"/>
          <a:lstStyle/>
          <a:p>
            <a:pPr algn="ctr" fontAlgn="auto">
              <a:spcAft>
                <a:spcPts val="0"/>
              </a:spcAft>
              <a:defRPr/>
            </a:pPr>
            <a:r>
              <a:rPr lang="en-GB" sz="3600" dirty="0">
                <a:solidFill>
                  <a:schemeClr val="tx1"/>
                </a:solidFill>
                <a:effectLst/>
                <a:latin typeface="Lucida Sans" panose="020B0602030504020204" pitchFamily="34" charset="0"/>
              </a:rPr>
              <a:t>Analytical errors</a:t>
            </a:r>
          </a:p>
        </p:txBody>
      </p:sp>
      <p:pic>
        <p:nvPicPr>
          <p:cNvPr id="54275" name="Picture 2" descr="C:\Users\sseaton\AppData\Local\Microsoft\Windows\Temporary Internet Files\Content.IE5\688ORDKY\UKNEQASLOGO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descr="http://www.careerealism.com/wp-content/uploads/2011/12/top-linkedin-profile-error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175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1188" y="4652963"/>
            <a:ext cx="20812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5703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noGrp="1"/>
          </p:cNvSpPr>
          <p:nvPr>
            <p:ph idx="1"/>
          </p:nvPr>
        </p:nvSpPr>
        <p:spPr>
          <a:xfrm>
            <a:off x="468313" y="1628775"/>
            <a:ext cx="8229600" cy="3024188"/>
          </a:xfrm>
        </p:spPr>
        <p:txBody>
          <a:bodyPr>
            <a:normAutofit fontScale="92500"/>
          </a:bodyPr>
          <a:lstStyle/>
          <a:p>
            <a:pPr marL="514350" indent="-514350" fontAlgn="auto">
              <a:lnSpc>
                <a:spcPct val="80000"/>
              </a:lnSpc>
              <a:spcAft>
                <a:spcPts val="0"/>
              </a:spcAft>
              <a:buFont typeface="Calibri"/>
              <a:buAutoNum type="arabicPeriod"/>
              <a:defRPr/>
            </a:pPr>
            <a:r>
              <a:rPr lang="en-GB" sz="2500" dirty="0"/>
              <a:t>Post analytical data entry error— </a:t>
            </a:r>
            <a:r>
              <a:rPr lang="en-GB" sz="2500" dirty="0">
                <a:solidFill>
                  <a:srgbClr val="C00000"/>
                </a:solidFill>
              </a:rPr>
              <a:t>transcription error </a:t>
            </a:r>
          </a:p>
          <a:p>
            <a:pPr marL="514350" indent="-514350" fontAlgn="auto">
              <a:lnSpc>
                <a:spcPct val="80000"/>
              </a:lnSpc>
              <a:spcAft>
                <a:spcPts val="0"/>
              </a:spcAft>
              <a:buFont typeface="Calibri"/>
              <a:buAutoNum type="arabicPeriod"/>
              <a:defRPr/>
            </a:pPr>
            <a:r>
              <a:rPr lang="en-GB" sz="2500" dirty="0"/>
              <a:t>Turn around times- </a:t>
            </a:r>
            <a:r>
              <a:rPr lang="en-GB" sz="2500" dirty="0">
                <a:solidFill>
                  <a:srgbClr val="C00000"/>
                </a:solidFill>
              </a:rPr>
              <a:t>date results entered onto the web</a:t>
            </a:r>
          </a:p>
          <a:p>
            <a:pPr marL="514350" indent="-514350" fontAlgn="auto">
              <a:lnSpc>
                <a:spcPct val="80000"/>
              </a:lnSpc>
              <a:spcAft>
                <a:spcPts val="0"/>
              </a:spcAft>
              <a:buFont typeface="Calibri"/>
              <a:buAutoNum type="arabicPeriod"/>
              <a:defRPr/>
            </a:pPr>
            <a:r>
              <a:rPr lang="en-GB" sz="2500" dirty="0"/>
              <a:t>Clinician or other provider fails to retrieve test result – </a:t>
            </a:r>
            <a:r>
              <a:rPr lang="en-GB" sz="2500" dirty="0">
                <a:solidFill>
                  <a:srgbClr val="FF0000"/>
                </a:solidFill>
              </a:rPr>
              <a:t>non return</a:t>
            </a:r>
          </a:p>
          <a:p>
            <a:pPr marL="514350" indent="-514350" fontAlgn="auto">
              <a:lnSpc>
                <a:spcPct val="80000"/>
              </a:lnSpc>
              <a:spcAft>
                <a:spcPts val="0"/>
              </a:spcAft>
              <a:buFont typeface="Calibri"/>
              <a:buAutoNum type="arabicPeriod"/>
              <a:defRPr/>
            </a:pPr>
            <a:r>
              <a:rPr lang="en-GB" sz="2500" dirty="0"/>
              <a:t>Failure to communicate critical value </a:t>
            </a:r>
          </a:p>
          <a:p>
            <a:pPr marL="514350" indent="-514350" fontAlgn="auto">
              <a:lnSpc>
                <a:spcPct val="80000"/>
              </a:lnSpc>
              <a:spcAft>
                <a:spcPts val="0"/>
              </a:spcAft>
              <a:buFont typeface="Calibri"/>
              <a:buAutoNum type="arabicPeriod"/>
              <a:defRPr/>
            </a:pPr>
            <a:r>
              <a:rPr lang="en-GB" sz="2500" dirty="0"/>
              <a:t>Provider misinterprets lab result</a:t>
            </a:r>
          </a:p>
          <a:p>
            <a:pPr marL="514350" indent="-514350" fontAlgn="auto">
              <a:lnSpc>
                <a:spcPct val="80000"/>
              </a:lnSpc>
              <a:spcAft>
                <a:spcPts val="0"/>
              </a:spcAft>
              <a:buFont typeface="Calibri"/>
              <a:buAutoNum type="arabicPeriod"/>
              <a:defRPr/>
            </a:pPr>
            <a:r>
              <a:rPr lang="en-GB" sz="2500" dirty="0"/>
              <a:t>Misinterpretation of results by requester</a:t>
            </a:r>
          </a:p>
          <a:p>
            <a:pPr marL="514350" indent="-514350" fontAlgn="auto">
              <a:lnSpc>
                <a:spcPct val="80000"/>
              </a:lnSpc>
              <a:spcAft>
                <a:spcPts val="0"/>
              </a:spcAft>
              <a:buFont typeface="Calibri"/>
              <a:buAutoNum type="arabicPeriod"/>
              <a:defRPr/>
            </a:pPr>
            <a:r>
              <a:rPr lang="en-GB" sz="2500" dirty="0"/>
              <a:t>Oral miscommunication of results</a:t>
            </a:r>
            <a:r>
              <a:rPr lang="en-GB" sz="2500" dirty="0">
                <a:latin typeface="Calibri" pitchFamily="34"/>
              </a:rPr>
              <a:t> </a:t>
            </a:r>
          </a:p>
          <a:p>
            <a:pPr marL="0" indent="0" fontAlgn="auto">
              <a:lnSpc>
                <a:spcPct val="80000"/>
              </a:lnSpc>
              <a:spcAft>
                <a:spcPts val="0"/>
              </a:spcAft>
              <a:buFont typeface="Wingdings 3"/>
              <a:buNone/>
              <a:defRPr/>
            </a:pPr>
            <a:endParaRPr lang="en-GB" sz="2500" dirty="0">
              <a:latin typeface="Calibri" pitchFamily="34"/>
            </a:endParaRPr>
          </a:p>
          <a:p>
            <a:pPr marL="514350" indent="-514350" fontAlgn="auto">
              <a:lnSpc>
                <a:spcPct val="80000"/>
              </a:lnSpc>
              <a:spcAft>
                <a:spcPts val="0"/>
              </a:spcAft>
              <a:buFont typeface="Calibri"/>
              <a:buAutoNum type="arabicPeriod"/>
              <a:defRPr/>
            </a:pPr>
            <a:endParaRPr lang="en-GB" sz="2500" dirty="0">
              <a:latin typeface="Calibri" pitchFamily="34"/>
            </a:endParaRPr>
          </a:p>
          <a:p>
            <a:pPr marL="365760" indent="-256032" fontAlgn="auto">
              <a:lnSpc>
                <a:spcPct val="80000"/>
              </a:lnSpc>
              <a:spcAft>
                <a:spcPts val="0"/>
              </a:spcAft>
              <a:buFont typeface="Wingdings 3"/>
              <a:buChar char=""/>
              <a:defRPr/>
            </a:pPr>
            <a:endParaRPr lang="en-GB" sz="2500" dirty="0">
              <a:latin typeface="Calibri" pitchFamily="34"/>
            </a:endParaRPr>
          </a:p>
        </p:txBody>
      </p:sp>
      <p:sp>
        <p:nvSpPr>
          <p:cNvPr id="3" name="Title 3"/>
          <p:cNvSpPr txBox="1">
            <a:spLocks noGrp="1"/>
          </p:cNvSpPr>
          <p:nvPr>
            <p:ph type="title"/>
          </p:nvPr>
        </p:nvSpPr>
        <p:spPr>
          <a:xfrm>
            <a:off x="467544" y="980728"/>
            <a:ext cx="8229600" cy="562074"/>
          </a:xfrm>
        </p:spPr>
        <p:txBody>
          <a:bodyPr anchorCtr="1">
            <a:normAutofit fontScale="90000"/>
          </a:bodyPr>
          <a:lstStyle/>
          <a:p>
            <a:pPr algn="ctr" fontAlgn="auto">
              <a:spcAft>
                <a:spcPts val="0"/>
              </a:spcAft>
              <a:defRPr/>
            </a:pPr>
            <a:br>
              <a:rPr lang="en-GB" sz="3600" u="sng" dirty="0">
                <a:latin typeface="Calibri" pitchFamily="34"/>
              </a:rPr>
            </a:br>
            <a:r>
              <a:rPr lang="en-GB" sz="4000" dirty="0">
                <a:solidFill>
                  <a:schemeClr val="tx1"/>
                </a:solidFill>
                <a:effectLst/>
              </a:rPr>
              <a:t>Post analytical errors </a:t>
            </a:r>
            <a:br>
              <a:rPr lang="en-GB" sz="4000" dirty="0">
                <a:effectLst/>
              </a:rPr>
            </a:br>
            <a:endParaRPr lang="en-GB" sz="4000" dirty="0">
              <a:effectLst/>
            </a:endParaRPr>
          </a:p>
        </p:txBody>
      </p:sp>
      <p:pic>
        <p:nvPicPr>
          <p:cNvPr id="56323" name="Picture 2" descr="C:\Users\sseaton\AppData\Local\Microsoft\Windows\Temporary Internet Files\Content.IE5\688ORDKY\UKNEQASLOGO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543425"/>
            <a:ext cx="3810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5719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6863"/>
            <a:ext cx="8229600" cy="4525962"/>
          </a:xfrm>
        </p:spPr>
        <p:txBody>
          <a:bodyPr>
            <a:normAutofit lnSpcReduction="10000"/>
          </a:bodyPr>
          <a:lstStyle/>
          <a:p>
            <a:pPr marL="365760" indent="-256032" eaLnBrk="1" fontAlgn="auto" hangingPunct="1">
              <a:spcAft>
                <a:spcPts val="0"/>
              </a:spcAft>
              <a:buFont typeface="Wingdings 3"/>
              <a:buChar char=""/>
              <a:defRPr/>
            </a:pPr>
            <a:r>
              <a:rPr lang="en-GB" dirty="0">
                <a:latin typeface="Calibri" panose="020F0502020204030204" pitchFamily="34" charset="0"/>
              </a:rPr>
              <a:t>A smaller percentage of errors are due to the lack of knowledge</a:t>
            </a:r>
          </a:p>
          <a:p>
            <a:pPr marL="365760" indent="-256032" eaLnBrk="1" fontAlgn="auto" hangingPunct="1">
              <a:spcAft>
                <a:spcPts val="0"/>
              </a:spcAft>
              <a:buFont typeface="Wingdings 3"/>
              <a:buChar char=""/>
              <a:defRPr/>
            </a:pPr>
            <a:r>
              <a:rPr lang="en-GB" dirty="0">
                <a:latin typeface="Calibri" panose="020F0502020204030204" pitchFamily="34" charset="0"/>
              </a:rPr>
              <a:t>A Galactomannan (GM) index of 0.6 </a:t>
            </a:r>
          </a:p>
          <a:p>
            <a:pPr marL="365760" indent="-256032" eaLnBrk="1" fontAlgn="auto" hangingPunct="1">
              <a:spcAft>
                <a:spcPts val="0"/>
              </a:spcAft>
              <a:buFont typeface="Wingdings 3"/>
              <a:buChar char=""/>
              <a:defRPr/>
            </a:pPr>
            <a:r>
              <a:rPr lang="en-GB" dirty="0">
                <a:latin typeface="Calibri" panose="020F0502020204030204" pitchFamily="34" charset="0"/>
              </a:rPr>
              <a:t>	What does that mean? </a:t>
            </a:r>
            <a:r>
              <a:rPr lang="en-GB" i="1" dirty="0">
                <a:latin typeface="Calibri" panose="020F0502020204030204" pitchFamily="34" charset="0"/>
              </a:rPr>
              <a:t>Is it a true positive</a:t>
            </a:r>
            <a:r>
              <a:rPr lang="en-GB" dirty="0">
                <a:latin typeface="Calibri" panose="020F0502020204030204" pitchFamily="34" charset="0"/>
              </a:rPr>
              <a:t>? </a:t>
            </a:r>
            <a:r>
              <a:rPr lang="en-GB" i="1" dirty="0">
                <a:latin typeface="Calibri" panose="020F0502020204030204" pitchFamily="34" charset="0"/>
              </a:rPr>
              <a:t>Does 	one repeat the test?  Ask for a repeat? Report this 	result as significant?</a:t>
            </a:r>
          </a:p>
          <a:p>
            <a:pPr marL="365760" indent="-256032" eaLnBrk="1" fontAlgn="auto" hangingPunct="1">
              <a:spcAft>
                <a:spcPts val="0"/>
              </a:spcAft>
              <a:buFont typeface="Wingdings 3"/>
              <a:buChar char=""/>
              <a:defRPr/>
            </a:pPr>
            <a:r>
              <a:rPr lang="en-GB" dirty="0">
                <a:latin typeface="Calibri" panose="020F0502020204030204" pitchFamily="34" charset="0"/>
              </a:rPr>
              <a:t> Report on the heavy isolation of </a:t>
            </a:r>
            <a:r>
              <a:rPr lang="en-GB" i="1" dirty="0" err="1">
                <a:latin typeface="Calibri" panose="020F0502020204030204" pitchFamily="34" charset="0"/>
              </a:rPr>
              <a:t>Burkholderia</a:t>
            </a:r>
            <a:r>
              <a:rPr lang="en-GB" i="1" dirty="0">
                <a:latin typeface="Calibri" panose="020F0502020204030204" pitchFamily="34" charset="0"/>
              </a:rPr>
              <a:t> </a:t>
            </a:r>
            <a:r>
              <a:rPr lang="en-GB" i="1" dirty="0" err="1">
                <a:latin typeface="Calibri" panose="020F0502020204030204" pitchFamily="34" charset="0"/>
              </a:rPr>
              <a:t>cepacia</a:t>
            </a:r>
            <a:r>
              <a:rPr lang="en-GB" dirty="0">
                <a:latin typeface="Calibri" panose="020F0502020204030204" pitchFamily="34" charset="0"/>
              </a:rPr>
              <a:t> in a post caesarean wound swab</a:t>
            </a:r>
          </a:p>
          <a:p>
            <a:pPr marL="365760" indent="-256032" eaLnBrk="1" fontAlgn="auto" hangingPunct="1">
              <a:spcAft>
                <a:spcPts val="0"/>
              </a:spcAft>
              <a:buFont typeface="Wingdings 3"/>
              <a:buChar char=""/>
              <a:defRPr/>
            </a:pPr>
            <a:r>
              <a:rPr lang="en-GB" i="1" dirty="0">
                <a:latin typeface="Calibri" panose="020F0502020204030204" pitchFamily="34" charset="0"/>
              </a:rPr>
              <a:t>	Report as pathogen?</a:t>
            </a:r>
          </a:p>
          <a:p>
            <a:pPr marL="365760" indent="-256032" eaLnBrk="1" fontAlgn="auto" hangingPunct="1">
              <a:spcAft>
                <a:spcPts val="0"/>
              </a:spcAft>
              <a:buFont typeface="Wingdings 3"/>
              <a:buChar char=""/>
              <a:defRPr/>
            </a:pPr>
            <a:r>
              <a:rPr lang="en-GB" dirty="0">
                <a:latin typeface="Calibri" panose="020F0502020204030204" pitchFamily="34" charset="0"/>
              </a:rPr>
              <a:t>	Consult standard microbiology investigations</a:t>
            </a:r>
          </a:p>
          <a:p>
            <a:pPr marL="365760" indent="-256032" eaLnBrk="1" fontAlgn="auto" hangingPunct="1">
              <a:spcAft>
                <a:spcPts val="0"/>
              </a:spcAft>
              <a:buFont typeface="Wingdings 3"/>
              <a:buChar char=""/>
              <a:defRPr/>
            </a:pPr>
            <a:r>
              <a:rPr lang="en-GB" dirty="0">
                <a:latin typeface="Calibri" panose="020F0502020204030204" pitchFamily="34" charset="0"/>
              </a:rPr>
              <a:t>	Check clinical details/history provided</a:t>
            </a:r>
          </a:p>
          <a:p>
            <a:pPr marL="365760" indent="-256032" eaLnBrk="1" fontAlgn="auto" hangingPunct="1">
              <a:spcAft>
                <a:spcPts val="0"/>
              </a:spcAft>
              <a:buFont typeface="Wingdings 3"/>
              <a:buChar char=""/>
              <a:defRPr/>
            </a:pPr>
            <a:endParaRPr lang="en-GB" dirty="0">
              <a:latin typeface="Calibri" panose="020F0502020204030204" pitchFamily="34" charset="0"/>
            </a:endParaRPr>
          </a:p>
          <a:p>
            <a:pPr marL="109728" indent="0" eaLnBrk="1" fontAlgn="auto" hangingPunct="1">
              <a:spcAft>
                <a:spcPts val="0"/>
              </a:spcAft>
              <a:buFont typeface="Wingdings 3"/>
              <a:buNone/>
              <a:defRPr/>
            </a:pPr>
            <a:endParaRPr lang="en-GB" dirty="0">
              <a:latin typeface="Calibri" panose="020F0502020204030204" pitchFamily="34" charset="0"/>
            </a:endParaRPr>
          </a:p>
        </p:txBody>
      </p:sp>
      <p:sp>
        <p:nvSpPr>
          <p:cNvPr id="2" name="Title 1"/>
          <p:cNvSpPr>
            <a:spLocks noGrp="1"/>
          </p:cNvSpPr>
          <p:nvPr>
            <p:ph type="title"/>
          </p:nvPr>
        </p:nvSpPr>
        <p:spPr/>
        <p:txBody>
          <a:bodyPr/>
          <a:lstStyle/>
          <a:p>
            <a:pPr algn="ctr" eaLnBrk="1" fontAlgn="auto" hangingPunct="1">
              <a:spcAft>
                <a:spcPts val="0"/>
              </a:spcAft>
              <a:defRPr/>
            </a:pPr>
            <a:r>
              <a:rPr lang="en-GB" sz="3600" dirty="0">
                <a:effectLst/>
                <a:latin typeface="Calibri" panose="020F0502020204030204" pitchFamily="34" charset="0"/>
              </a:rPr>
              <a:t>         Cognitive errors</a:t>
            </a:r>
          </a:p>
        </p:txBody>
      </p:sp>
      <p:pic>
        <p:nvPicPr>
          <p:cNvPr id="5" name="Picture 2" descr="C:\Users\sseaton\AppData\Local\Microsoft\Windows\Temporary Internet Files\Content.IE5\688ORDKY\UKNEQASLOGO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48998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44675"/>
            <a:ext cx="8229600" cy="4162425"/>
          </a:xfrm>
        </p:spPr>
        <p:txBody>
          <a:bodyPr>
            <a:normAutofit/>
          </a:bodyPr>
          <a:lstStyle/>
          <a:p>
            <a:pPr marL="109728" indent="0" eaLnBrk="1" fontAlgn="auto" hangingPunct="1">
              <a:spcAft>
                <a:spcPts val="0"/>
              </a:spcAft>
              <a:buNone/>
              <a:defRPr/>
            </a:pPr>
            <a:r>
              <a:rPr lang="en-GB" dirty="0">
                <a:latin typeface="Calibri" panose="020F0502020204030204" pitchFamily="34" charset="0"/>
              </a:rPr>
              <a:t> Due to interruption or lapse in a normally automatic task</a:t>
            </a:r>
          </a:p>
          <a:p>
            <a:pPr marL="0" indent="0" eaLnBrk="1" fontAlgn="auto" hangingPunct="1">
              <a:spcAft>
                <a:spcPts val="0"/>
              </a:spcAft>
              <a:buFont typeface="Wingdings 3"/>
              <a:buNone/>
              <a:defRPr/>
            </a:pPr>
            <a:r>
              <a:rPr lang="en-GB" dirty="0">
                <a:latin typeface="Calibri" panose="020F0502020204030204" pitchFamily="34" charset="0"/>
              </a:rPr>
              <a:t>		     can be exacerbated by</a:t>
            </a:r>
          </a:p>
        </p:txBody>
      </p:sp>
      <p:sp>
        <p:nvSpPr>
          <p:cNvPr id="2" name="Title 1"/>
          <p:cNvSpPr>
            <a:spLocks noGrp="1"/>
          </p:cNvSpPr>
          <p:nvPr>
            <p:ph type="title"/>
          </p:nvPr>
        </p:nvSpPr>
        <p:spPr/>
        <p:txBody>
          <a:bodyPr/>
          <a:lstStyle/>
          <a:p>
            <a:pPr algn="ctr" eaLnBrk="1" fontAlgn="auto" hangingPunct="1">
              <a:spcAft>
                <a:spcPts val="0"/>
              </a:spcAft>
              <a:defRPr/>
            </a:pPr>
            <a:r>
              <a:rPr lang="en-GB" sz="3600" dirty="0">
                <a:effectLst/>
                <a:latin typeface="Calibri" panose="020F0502020204030204" pitchFamily="34" charset="0"/>
              </a:rPr>
              <a:t>                 Non-cognitive errors</a:t>
            </a:r>
          </a:p>
        </p:txBody>
      </p:sp>
      <p:pic>
        <p:nvPicPr>
          <p:cNvPr id="6146" name="Picture 2" descr="https://ebbypeter.files.wordpress.com/2009/08/stress1.gif"/>
          <p:cNvPicPr>
            <a:picLocks noChangeAspect="1" noChangeArrowheads="1"/>
          </p:cNvPicPr>
          <p:nvPr/>
        </p:nvPicPr>
        <p:blipFill>
          <a:blip r:embed="rId3"/>
          <a:srcRect/>
          <a:stretch>
            <a:fillRect/>
          </a:stretch>
        </p:blipFill>
        <p:spPr bwMode="auto">
          <a:xfrm>
            <a:off x="3131840" y="3474689"/>
            <a:ext cx="2650636" cy="1944217"/>
          </a:xfrm>
          <a:prstGeom prst="rect">
            <a:avLst/>
          </a:prstGeom>
          <a:ln>
            <a:noFill/>
          </a:ln>
          <a:effectLst>
            <a:softEdge rad="112500"/>
          </a:effectLst>
        </p:spPr>
      </p:pic>
      <p:sp>
        <p:nvSpPr>
          <p:cNvPr id="4" name="Up Arrow 3"/>
          <p:cNvSpPr/>
          <p:nvPr/>
        </p:nvSpPr>
        <p:spPr>
          <a:xfrm rot="3711250">
            <a:off x="6084888" y="3394075"/>
            <a:ext cx="484188" cy="9794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Up Arrow 5"/>
          <p:cNvSpPr/>
          <p:nvPr/>
        </p:nvSpPr>
        <p:spPr>
          <a:xfrm rot="6733029">
            <a:off x="6028532" y="4501356"/>
            <a:ext cx="484188" cy="8604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Up Arrow 6"/>
          <p:cNvSpPr/>
          <p:nvPr/>
        </p:nvSpPr>
        <p:spPr>
          <a:xfrm rot="15282081">
            <a:off x="2473325" y="4611688"/>
            <a:ext cx="485775" cy="7524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Up Arrow 7"/>
          <p:cNvSpPr/>
          <p:nvPr/>
        </p:nvSpPr>
        <p:spPr>
          <a:xfrm rot="17785220">
            <a:off x="2474119" y="3634581"/>
            <a:ext cx="484188" cy="854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250825" y="4932363"/>
            <a:ext cx="1851025" cy="920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Stress</a:t>
            </a:r>
          </a:p>
        </p:txBody>
      </p:sp>
      <p:sp>
        <p:nvSpPr>
          <p:cNvPr id="10" name="Oval 9"/>
          <p:cNvSpPr/>
          <p:nvPr/>
        </p:nvSpPr>
        <p:spPr>
          <a:xfrm>
            <a:off x="6570663" y="4938713"/>
            <a:ext cx="230346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Interruptions</a:t>
            </a:r>
          </a:p>
        </p:txBody>
      </p:sp>
      <p:sp>
        <p:nvSpPr>
          <p:cNvPr id="9" name="6-Point Star 8"/>
          <p:cNvSpPr/>
          <p:nvPr/>
        </p:nvSpPr>
        <p:spPr>
          <a:xfrm>
            <a:off x="250825" y="2871788"/>
            <a:ext cx="2305050" cy="111442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Distractions</a:t>
            </a:r>
          </a:p>
        </p:txBody>
      </p:sp>
      <p:sp>
        <p:nvSpPr>
          <p:cNvPr id="14" name="6-Point Star 13"/>
          <p:cNvSpPr/>
          <p:nvPr/>
        </p:nvSpPr>
        <p:spPr>
          <a:xfrm>
            <a:off x="6858000" y="2811463"/>
            <a:ext cx="1728788" cy="914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Fatigue</a:t>
            </a:r>
          </a:p>
        </p:txBody>
      </p:sp>
      <p:pic>
        <p:nvPicPr>
          <p:cNvPr id="225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3367088"/>
            <a:ext cx="2574925"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sseaton\AppData\Local\Microsoft\Windows\Temporary Internet Files\Content.IE5\688ORDKY\UKNEQASLOGO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911" y="96065"/>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041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162467"/>
          </a:xfrm>
        </p:spPr>
        <p:txBody>
          <a:bodyPr>
            <a:normAutofit/>
          </a:bodyPr>
          <a:lstStyle/>
          <a:p>
            <a:pPr marL="457200" indent="-457200" fontAlgn="auto">
              <a:spcAft>
                <a:spcPts val="0"/>
              </a:spcAft>
              <a:buFont typeface="Wingdings 3"/>
              <a:buChar char=""/>
              <a:defRPr/>
            </a:pPr>
            <a:r>
              <a:rPr lang="en-GB" dirty="0">
                <a:latin typeface="Calibri" panose="020F0502020204030204" pitchFamily="34" charset="0"/>
              </a:rPr>
              <a:t>Mismanagement of patient </a:t>
            </a:r>
          </a:p>
          <a:p>
            <a:pPr marL="457200" indent="-457200" fontAlgn="auto">
              <a:spcAft>
                <a:spcPts val="0"/>
              </a:spcAft>
              <a:buFont typeface="Wingdings 3"/>
              <a:buChar char=""/>
              <a:defRPr/>
            </a:pPr>
            <a:r>
              <a:rPr lang="en-GB" dirty="0">
                <a:latin typeface="Calibri" panose="020F0502020204030204" pitchFamily="34" charset="0"/>
              </a:rPr>
              <a:t>Misdiagnosis</a:t>
            </a:r>
          </a:p>
          <a:p>
            <a:pPr marL="457200" indent="-457200" fontAlgn="auto">
              <a:spcAft>
                <a:spcPts val="0"/>
              </a:spcAft>
              <a:buFont typeface="Wingdings 3"/>
              <a:buChar char=""/>
              <a:defRPr/>
            </a:pPr>
            <a:r>
              <a:rPr lang="en-GB" dirty="0">
                <a:latin typeface="Calibri" panose="020F0502020204030204" pitchFamily="34" charset="0"/>
              </a:rPr>
              <a:t>Incorrect/inappropriate treatment</a:t>
            </a:r>
          </a:p>
          <a:p>
            <a:pPr marL="457200" indent="-457200" fontAlgn="auto">
              <a:spcAft>
                <a:spcPts val="0"/>
              </a:spcAft>
              <a:buFont typeface="Wingdings 3"/>
              <a:buChar char=""/>
              <a:defRPr/>
            </a:pPr>
            <a:r>
              <a:rPr lang="en-GB" dirty="0">
                <a:latin typeface="Calibri" panose="020F0502020204030204" pitchFamily="34" charset="0"/>
              </a:rPr>
              <a:t>Lack of treatment</a:t>
            </a:r>
          </a:p>
          <a:p>
            <a:pPr marL="457200" indent="-457200" fontAlgn="auto">
              <a:spcAft>
                <a:spcPts val="0"/>
              </a:spcAft>
              <a:buFont typeface="Wingdings 3"/>
              <a:buChar char=""/>
              <a:defRPr/>
            </a:pPr>
            <a:r>
              <a:rPr lang="en-GB" dirty="0">
                <a:latin typeface="Calibri" panose="020F0502020204030204" pitchFamily="34" charset="0"/>
              </a:rPr>
              <a:t>Delay in treatment</a:t>
            </a:r>
          </a:p>
          <a:p>
            <a:pPr marL="457200" indent="-457200" fontAlgn="auto">
              <a:spcAft>
                <a:spcPts val="0"/>
              </a:spcAft>
              <a:buFont typeface="Wingdings 3"/>
              <a:buChar char=""/>
              <a:defRPr/>
            </a:pPr>
            <a:r>
              <a:rPr lang="en-GB" dirty="0">
                <a:latin typeface="Calibri" panose="020F0502020204030204" pitchFamily="34" charset="0"/>
              </a:rPr>
              <a:t>24-30% of laboratory errors have affect on patient care, 3-12% cause potential or actual patient harm</a:t>
            </a:r>
          </a:p>
          <a:p>
            <a:pPr marL="0" indent="0" fontAlgn="auto">
              <a:spcAft>
                <a:spcPts val="0"/>
              </a:spcAft>
              <a:buFont typeface="Wingdings 3"/>
              <a:buNone/>
              <a:defRPr/>
            </a:pPr>
            <a:r>
              <a:rPr lang="en-GB" dirty="0">
                <a:latin typeface="Calibri" panose="020F0502020204030204" pitchFamily="34" charset="0"/>
              </a:rPr>
              <a:t>  </a:t>
            </a:r>
            <a:endParaRPr lang="en-GB" sz="2000" dirty="0">
              <a:latin typeface="Calibri" panose="020F0502020204030204" pitchFamily="34" charset="0"/>
            </a:endParaRPr>
          </a:p>
        </p:txBody>
      </p:sp>
      <p:sp>
        <p:nvSpPr>
          <p:cNvPr id="2" name="Title 1"/>
          <p:cNvSpPr>
            <a:spLocks noGrp="1"/>
          </p:cNvSpPr>
          <p:nvPr>
            <p:ph type="title"/>
          </p:nvPr>
        </p:nvSpPr>
        <p:spPr/>
        <p:txBody>
          <a:bodyPr>
            <a:noAutofit/>
          </a:bodyPr>
          <a:lstStyle/>
          <a:p>
            <a:pPr algn="ctr" fontAlgn="auto">
              <a:spcAft>
                <a:spcPts val="0"/>
              </a:spcAft>
              <a:defRPr/>
            </a:pPr>
            <a:br>
              <a:rPr lang="en-GB" sz="3600" u="sng" dirty="0">
                <a:solidFill>
                  <a:schemeClr val="tx1"/>
                </a:solidFill>
                <a:effectLst/>
              </a:rPr>
            </a:br>
            <a:r>
              <a:rPr lang="en-GB" sz="3600" u="sng" dirty="0">
                <a:solidFill>
                  <a:schemeClr val="tx1"/>
                </a:solidFill>
                <a:effectLst/>
              </a:rPr>
              <a:t>                  </a:t>
            </a:r>
            <a:br>
              <a:rPr lang="en-GB" sz="3600" u="sng" dirty="0">
                <a:solidFill>
                  <a:schemeClr val="tx1"/>
                </a:solidFill>
                <a:effectLst/>
              </a:rPr>
            </a:br>
            <a:r>
              <a:rPr lang="en-GB" sz="3200" dirty="0">
                <a:solidFill>
                  <a:schemeClr val="tx1"/>
                </a:solidFill>
                <a:effectLst/>
              </a:rPr>
              <a:t>Impact of laboratory errors</a:t>
            </a:r>
            <a:br>
              <a:rPr lang="en-GB" sz="3200" dirty="0">
                <a:solidFill>
                  <a:schemeClr val="tx1"/>
                </a:solidFill>
                <a:effectLst/>
              </a:rPr>
            </a:br>
            <a:r>
              <a:rPr lang="en-GB" sz="3200" dirty="0">
                <a:solidFill>
                  <a:schemeClr val="tx1"/>
                </a:solidFill>
                <a:effectLst/>
              </a:rPr>
              <a:t>(on post post-analytical phase)</a:t>
            </a:r>
          </a:p>
        </p:txBody>
      </p:sp>
      <p:pic>
        <p:nvPicPr>
          <p:cNvPr id="58371" name="Picture 2" descr="C:\Users\sseaton\AppData\Local\Microsoft\Windows\Temporary Internet Files\Content.IE5\688ORDKY\UKNEQASLOGO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388" y="6076950"/>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seaton\AppData\Local\Microsoft\Windows\Temporary Internet Files\Content.IE5\688ORDKY\UKNEQASLOGO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911" y="96065"/>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0219FB2-96C5-41E4-8233-4534F8F1BF0C}"/>
              </a:ext>
            </a:extLst>
          </p:cNvPr>
          <p:cNvSpPr/>
          <p:nvPr/>
        </p:nvSpPr>
        <p:spPr>
          <a:xfrm>
            <a:off x="899592" y="5517232"/>
            <a:ext cx="3024336" cy="3125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800" dirty="0" err="1">
                <a:ln w="0"/>
                <a:solidFill>
                  <a:schemeClr val="tx1"/>
                </a:solidFill>
                <a:effectLst>
                  <a:outerShdw blurRad="38100" dist="19050" dir="2700000" algn="tl" rotWithShape="0">
                    <a:schemeClr val="dk1">
                      <a:alpha val="40000"/>
                    </a:schemeClr>
                  </a:outerShdw>
                </a:effectLst>
                <a:latin typeface="Calibri" panose="020F0502020204030204" pitchFamily="34" charset="0"/>
              </a:rPr>
              <a:t>Plebani</a:t>
            </a:r>
            <a:r>
              <a:rPr lang="en-GB"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2010, Hawkins 2012</a:t>
            </a:r>
            <a:endParaRPr lang="en-GB" sz="1800"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653251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18136" y="2280258"/>
            <a:ext cx="1432193" cy="2609169"/>
          </a:xfrm>
          <a:prstGeom prst="roundRect">
            <a:avLst/>
          </a:prstGeom>
          <a:solidFill>
            <a:schemeClr val="bg1">
              <a:lumMod val="75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GB" kern="0">
              <a:solidFill>
                <a:srgbClr val="0099FF"/>
              </a:solidFill>
              <a:latin typeface="Arial"/>
              <a:ea typeface="Arial"/>
              <a:cs typeface="Arial"/>
              <a:sym typeface="Arial"/>
            </a:endParaRPr>
          </a:p>
        </p:txBody>
      </p:sp>
      <p:sp>
        <p:nvSpPr>
          <p:cNvPr id="125" name="Shape 125"/>
          <p:cNvSpPr>
            <a:spLocks noGrp="1"/>
          </p:cNvSpPr>
          <p:nvPr>
            <p:ph type="sldNum" sz="quarter" idx="4294967295"/>
          </p:nvPr>
        </p:nvSpPr>
        <p:spPr>
          <a:xfrm>
            <a:off x="8497902" y="6404292"/>
            <a:ext cx="188898"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27</a:t>
            </a:fld>
            <a:endParaRPr/>
          </a:p>
        </p:txBody>
      </p:sp>
      <p:sp>
        <p:nvSpPr>
          <p:cNvPr id="2" name="Rectangle 1"/>
          <p:cNvSpPr/>
          <p:nvPr/>
        </p:nvSpPr>
        <p:spPr>
          <a:xfrm>
            <a:off x="-9311" y="6600400"/>
            <a:ext cx="2073003" cy="253724"/>
          </a:xfrm>
          <a:prstGeom prst="rect">
            <a:avLst/>
          </a:prstGeom>
        </p:spPr>
        <p:txBody>
          <a:bodyPr wrap="none">
            <a:spAutoFit/>
          </a:bodyPr>
          <a:lstStyle/>
          <a:p>
            <a:pPr hangingPunct="0">
              <a:lnSpc>
                <a:spcPct val="80000"/>
              </a:lnSpc>
              <a:spcBef>
                <a:spcPts val="300"/>
              </a:spcBef>
              <a:defRPr sz="1300">
                <a:latin typeface="BrownStd"/>
                <a:ea typeface="BrownStd"/>
                <a:cs typeface="BrownStd"/>
                <a:sym typeface="BrownStd"/>
              </a:defRPr>
            </a:pPr>
            <a:r>
              <a:rPr lang="en-GB" sz="1300" kern="0" dirty="0">
                <a:solidFill>
                  <a:srgbClr val="009FE3"/>
                </a:solidFill>
                <a:latin typeface="BrownStd"/>
                <a:ea typeface="BrownStd"/>
                <a:cs typeface="BrownStd"/>
                <a:sym typeface="BrownStd"/>
              </a:rPr>
              <a:t>Copyright:  UK NEQAS©</a:t>
            </a:r>
          </a:p>
        </p:txBody>
      </p:sp>
      <p:sp>
        <p:nvSpPr>
          <p:cNvPr id="5" name="Equal 4"/>
          <p:cNvSpPr/>
          <p:nvPr/>
        </p:nvSpPr>
        <p:spPr>
          <a:xfrm>
            <a:off x="6590437" y="3594367"/>
            <a:ext cx="643621" cy="250668"/>
          </a:xfrm>
          <a:prstGeom prst="mathEqual">
            <a:avLst>
              <a:gd name="adj1" fmla="val 23520"/>
              <a:gd name="adj2" fmla="val 52960"/>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GB" kern="0">
              <a:solidFill>
                <a:srgbClr val="0099FF"/>
              </a:solidFill>
              <a:latin typeface="Arial"/>
              <a:ea typeface="Arial"/>
              <a:cs typeface="Arial"/>
              <a:sym typeface="Arial"/>
            </a:endParaRPr>
          </a:p>
        </p:txBody>
      </p:sp>
      <p:sp>
        <p:nvSpPr>
          <p:cNvPr id="21" name="Plus 20"/>
          <p:cNvSpPr/>
          <p:nvPr/>
        </p:nvSpPr>
        <p:spPr>
          <a:xfrm>
            <a:off x="2035068" y="3495905"/>
            <a:ext cx="510548" cy="406668"/>
          </a:xfrm>
          <a:prstGeom prst="mathPlus">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GB" kern="0">
              <a:solidFill>
                <a:srgbClr val="0099FF"/>
              </a:solidFill>
              <a:latin typeface="Arial"/>
              <a:ea typeface="Arial"/>
              <a:cs typeface="Arial"/>
              <a:sym typeface="Arial"/>
            </a:endParaRPr>
          </a:p>
        </p:txBody>
      </p:sp>
      <p:sp>
        <p:nvSpPr>
          <p:cNvPr id="23" name="Plus 22"/>
          <p:cNvSpPr/>
          <p:nvPr/>
        </p:nvSpPr>
        <p:spPr>
          <a:xfrm>
            <a:off x="4477807" y="3504347"/>
            <a:ext cx="459228" cy="406668"/>
          </a:xfrm>
          <a:prstGeom prst="mathPlus">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GB" kern="0">
              <a:solidFill>
                <a:srgbClr val="0099FF"/>
              </a:solidFill>
              <a:latin typeface="Arial"/>
              <a:ea typeface="Arial"/>
              <a:cs typeface="Arial"/>
              <a:sym typeface="Arial"/>
            </a:endParaRPr>
          </a:p>
        </p:txBody>
      </p:sp>
      <p:sp>
        <p:nvSpPr>
          <p:cNvPr id="24" name="Rounded Rectangle 23"/>
          <p:cNvSpPr/>
          <p:nvPr/>
        </p:nvSpPr>
        <p:spPr>
          <a:xfrm>
            <a:off x="5158998" y="2279123"/>
            <a:ext cx="1432193" cy="2609169"/>
          </a:xfrm>
          <a:prstGeom prst="round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GB" kern="0">
              <a:solidFill>
                <a:srgbClr val="0099FF"/>
              </a:solidFill>
              <a:latin typeface="Arial"/>
              <a:ea typeface="Arial"/>
              <a:cs typeface="Arial"/>
              <a:sym typeface="Arial"/>
            </a:endParaRPr>
          </a:p>
        </p:txBody>
      </p:sp>
      <p:sp>
        <p:nvSpPr>
          <p:cNvPr id="25" name="Rounded Rectangle 24"/>
          <p:cNvSpPr/>
          <p:nvPr/>
        </p:nvSpPr>
        <p:spPr>
          <a:xfrm>
            <a:off x="431915" y="2279535"/>
            <a:ext cx="1432193" cy="2609169"/>
          </a:xfrm>
          <a:prstGeom prst="round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GB" kern="0" dirty="0">
              <a:solidFill>
                <a:srgbClr val="0099FF"/>
              </a:solidFill>
              <a:latin typeface="Arial"/>
              <a:ea typeface="Arial"/>
              <a:cs typeface="Arial"/>
              <a:sym typeface="Arial"/>
            </a:endParaRPr>
          </a:p>
        </p:txBody>
      </p:sp>
      <p:sp>
        <p:nvSpPr>
          <p:cNvPr id="33" name="TextBox 32"/>
          <p:cNvSpPr txBox="1"/>
          <p:nvPr/>
        </p:nvSpPr>
        <p:spPr>
          <a:xfrm>
            <a:off x="5182011" y="4030073"/>
            <a:ext cx="1340051"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sz="1400" kern="0" dirty="0">
                <a:solidFill>
                  <a:srgbClr val="001689"/>
                </a:solidFill>
                <a:latin typeface="BrownStd" pitchFamily="50" charset="0"/>
                <a:cs typeface="Arial"/>
                <a:sym typeface="Arial"/>
              </a:rPr>
              <a:t>Right Result</a:t>
            </a:r>
          </a:p>
          <a:p>
            <a:pPr hangingPunct="0"/>
            <a:r>
              <a:rPr lang="en-GB" sz="1400" kern="0" dirty="0">
                <a:solidFill>
                  <a:srgbClr val="001689"/>
                </a:solidFill>
                <a:latin typeface="BrownStd" pitchFamily="50" charset="0"/>
                <a:cs typeface="Arial"/>
                <a:sym typeface="Arial"/>
              </a:rPr>
              <a:t>Right Time</a:t>
            </a:r>
          </a:p>
          <a:p>
            <a:pPr hangingPunct="0"/>
            <a:r>
              <a:rPr lang="en-GB" sz="1400" kern="0" dirty="0">
                <a:solidFill>
                  <a:srgbClr val="001689"/>
                </a:solidFill>
                <a:latin typeface="BrownStd" pitchFamily="50" charset="0"/>
                <a:cs typeface="Arial"/>
                <a:sym typeface="Arial"/>
              </a:rPr>
              <a:t>Right Place</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196" y="4311427"/>
            <a:ext cx="1281712" cy="121442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46" y="4311427"/>
            <a:ext cx="1281712" cy="1214422"/>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346" y="4311427"/>
            <a:ext cx="1281712" cy="1214422"/>
          </a:xfrm>
          <a:prstGeom prst="rect">
            <a:avLst/>
          </a:prstGeom>
        </p:spPr>
      </p:pic>
      <p:sp>
        <p:nvSpPr>
          <p:cNvPr id="30" name="Shape 136"/>
          <p:cNvSpPr txBox="1">
            <a:spLocks/>
          </p:cNvSpPr>
          <p:nvPr/>
        </p:nvSpPr>
        <p:spPr>
          <a:xfrm>
            <a:off x="177041" y="5373216"/>
            <a:ext cx="8963972" cy="117700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9pPr>
          </a:lstStyle>
          <a:p>
            <a:r>
              <a:rPr lang="en-GB" sz="2400" kern="0" dirty="0">
                <a:solidFill>
                  <a:srgbClr val="001689"/>
                </a:solidFill>
                <a:latin typeface="BrownStd" pitchFamily="50" charset="0"/>
              </a:rPr>
              <a:t>A UK NEQAS Pre &amp; Post Analytical Quality Monitoring Service</a:t>
            </a:r>
          </a:p>
        </p:txBody>
      </p:sp>
      <p:sp>
        <p:nvSpPr>
          <p:cNvPr id="32" name="Rounded Rectangle 31"/>
          <p:cNvSpPr/>
          <p:nvPr/>
        </p:nvSpPr>
        <p:spPr>
          <a:xfrm>
            <a:off x="7234058" y="2279122"/>
            <a:ext cx="1432193" cy="2609169"/>
          </a:xfrm>
          <a:prstGeom prst="round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GB" kern="0">
              <a:solidFill>
                <a:srgbClr val="0099FF"/>
              </a:solidFill>
              <a:latin typeface="Arial"/>
              <a:ea typeface="Arial"/>
              <a:cs typeface="Arial"/>
              <a:sym typeface="Arial"/>
            </a:endParaRPr>
          </a:p>
        </p:txBody>
      </p:sp>
      <p:sp>
        <p:nvSpPr>
          <p:cNvPr id="34" name="TextBox 33"/>
          <p:cNvSpPr txBox="1"/>
          <p:nvPr/>
        </p:nvSpPr>
        <p:spPr>
          <a:xfrm>
            <a:off x="7251492" y="3911015"/>
            <a:ext cx="139732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sz="1400" kern="0" dirty="0">
                <a:solidFill>
                  <a:srgbClr val="001689"/>
                </a:solidFill>
                <a:latin typeface="BrownStd" pitchFamily="50" charset="0"/>
                <a:cs typeface="Arial"/>
                <a:sym typeface="Arial"/>
              </a:rPr>
              <a:t>Right Outcome</a:t>
            </a:r>
          </a:p>
        </p:txBody>
      </p:sp>
      <p:sp>
        <p:nvSpPr>
          <p:cNvPr id="35" name="TextBox 34"/>
          <p:cNvSpPr txBox="1"/>
          <p:nvPr/>
        </p:nvSpPr>
        <p:spPr>
          <a:xfrm>
            <a:off x="2845295" y="4417630"/>
            <a:ext cx="134005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sz="1400" kern="0" dirty="0">
                <a:solidFill>
                  <a:srgbClr val="001689"/>
                </a:solidFill>
                <a:latin typeface="BrownStd" pitchFamily="50" charset="0"/>
                <a:cs typeface="Arial"/>
                <a:sym typeface="Arial"/>
              </a:rPr>
              <a:t>Right Assay</a:t>
            </a:r>
          </a:p>
        </p:txBody>
      </p:sp>
      <p:sp>
        <p:nvSpPr>
          <p:cNvPr id="36" name="TextBox 35"/>
          <p:cNvSpPr txBox="1"/>
          <p:nvPr/>
        </p:nvSpPr>
        <p:spPr>
          <a:xfrm>
            <a:off x="459074" y="4095555"/>
            <a:ext cx="134005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sz="1400" kern="0" dirty="0">
                <a:solidFill>
                  <a:srgbClr val="001689"/>
                </a:solidFill>
                <a:latin typeface="BrownStd" pitchFamily="50" charset="0"/>
                <a:cs typeface="Arial"/>
                <a:sym typeface="Arial"/>
              </a:rPr>
              <a:t>Right Person</a:t>
            </a:r>
          </a:p>
          <a:p>
            <a:pPr hangingPunct="0"/>
            <a:r>
              <a:rPr lang="en-GB" sz="1400" kern="0" dirty="0">
                <a:solidFill>
                  <a:srgbClr val="001689"/>
                </a:solidFill>
                <a:latin typeface="BrownStd" pitchFamily="50" charset="0"/>
                <a:cs typeface="Arial"/>
                <a:sym typeface="Arial"/>
              </a:rPr>
              <a:t>Right Sample</a:t>
            </a:r>
          </a:p>
        </p:txBody>
      </p:sp>
      <p:sp>
        <p:nvSpPr>
          <p:cNvPr id="37" name="Shape 136"/>
          <p:cNvSpPr txBox="1">
            <a:spLocks/>
          </p:cNvSpPr>
          <p:nvPr/>
        </p:nvSpPr>
        <p:spPr>
          <a:xfrm>
            <a:off x="448254" y="1197376"/>
            <a:ext cx="8122568" cy="102399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64B2D3"/>
                </a:solidFill>
                <a:uFillTx/>
                <a:latin typeface="Arial"/>
                <a:ea typeface="Arial"/>
                <a:cs typeface="Arial"/>
                <a:sym typeface="Arial"/>
              </a:defRPr>
            </a:lvl9pPr>
          </a:lstStyle>
          <a:p>
            <a:r>
              <a:rPr lang="en-GB" sz="3200" kern="0" dirty="0">
                <a:solidFill>
                  <a:srgbClr val="009FE3"/>
                </a:solidFill>
                <a:latin typeface="BrownStd" pitchFamily="50" charset="0"/>
              </a:rPr>
              <a:t>It’s not just about the Quality of the test</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321" y="4311427"/>
            <a:ext cx="1281712" cy="1214422"/>
          </a:xfrm>
          <a:prstGeom prst="rect">
            <a:avLst/>
          </a:prstGeom>
        </p:spPr>
      </p:pic>
      <p:pic>
        <p:nvPicPr>
          <p:cNvPr id="1026" name="Picture 2" descr="M:\Meetings\Working Groups\PREPQ WG\UK_Neqas_Syringe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1" y="2359806"/>
            <a:ext cx="2190207" cy="2190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M:\Meetings\Working Groups\PREPQ WG\UK_Neqas_Test Tube 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0696" y="2254921"/>
            <a:ext cx="2467072" cy="2467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Meetings\Working Groups\PREPQ WG\UK_Neqas_Stethoscope 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7421" y="2119561"/>
            <a:ext cx="2237603" cy="22376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natalie\Desktop\UK_Neqas_Thumb Ups 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1761" y="2279122"/>
            <a:ext cx="1734272" cy="17342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talie\Desktop\PREPQ_Logo Colou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0437" y="260648"/>
            <a:ext cx="2641095" cy="12714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sseaton\AppData\Local\Microsoft\Windows\Temporary Internet Files\Content.IE5\688ORDKY\UKNEQASLOGO2.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950" y="115888"/>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86741"/>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9341"/>
            <a:ext cx="8229600" cy="4525963"/>
          </a:xfrm>
        </p:spPr>
        <p:txBody>
          <a:bodyPr>
            <a:normAutofit/>
          </a:bodyPr>
          <a:lstStyle/>
          <a:p>
            <a:r>
              <a:rPr lang="en-GB" sz="2000" dirty="0"/>
              <a:t>Provides a baseline of data against which users are  able to benchmark their performance</a:t>
            </a:r>
          </a:p>
          <a:p>
            <a:pPr marL="109728" indent="0">
              <a:buNone/>
            </a:pPr>
            <a:endParaRPr lang="en-GB" sz="2000" dirty="0"/>
          </a:p>
          <a:p>
            <a:r>
              <a:rPr lang="en-GB" sz="2000" dirty="0"/>
              <a:t>Web based service</a:t>
            </a:r>
          </a:p>
          <a:p>
            <a:pPr lvl="1"/>
            <a:endParaRPr lang="en-GB" sz="2000" dirty="0"/>
          </a:p>
          <a:p>
            <a:r>
              <a:rPr lang="en-GB" sz="2000" dirty="0"/>
              <a:t>Submit n</a:t>
            </a:r>
            <a:r>
              <a:rPr lang="en-GB" sz="2000" baseline="30000" dirty="0"/>
              <a:t>o</a:t>
            </a:r>
            <a:r>
              <a:rPr lang="en-GB" sz="2000" dirty="0"/>
              <a:t> of quality failures vs n</a:t>
            </a:r>
            <a:r>
              <a:rPr lang="en-GB" sz="2000" baseline="30000" dirty="0"/>
              <a:t>o</a:t>
            </a:r>
            <a:r>
              <a:rPr lang="en-GB" sz="2000" dirty="0"/>
              <a:t> of opportunities for failure in a given time period</a:t>
            </a:r>
          </a:p>
          <a:p>
            <a:pPr marL="630936" lvl="2" indent="0">
              <a:buNone/>
            </a:pPr>
            <a:endParaRPr lang="en-GB" sz="2000" dirty="0"/>
          </a:p>
          <a:p>
            <a:r>
              <a:rPr lang="en-GB" sz="2000" dirty="0"/>
              <a:t>Data is analysed according to whether the participating site numbers tests by request or by specimen</a:t>
            </a:r>
          </a:p>
          <a:p>
            <a:pPr lvl="1"/>
            <a:endParaRPr lang="en-GB" sz="2000" dirty="0"/>
          </a:p>
          <a:p>
            <a:r>
              <a:rPr lang="en-GB" sz="2000" dirty="0"/>
              <a:t>Email </a:t>
            </a:r>
            <a:r>
              <a:rPr lang="en-GB" sz="2000" dirty="0">
                <a:hlinkClick r:id="rId3"/>
              </a:rPr>
              <a:t>prepq@ukneqas.org.uk</a:t>
            </a:r>
            <a:r>
              <a:rPr lang="en-GB" sz="2000" dirty="0"/>
              <a:t> </a:t>
            </a:r>
          </a:p>
          <a:p>
            <a:endParaRPr lang="en-GB" dirty="0"/>
          </a:p>
        </p:txBody>
      </p:sp>
      <p:sp>
        <p:nvSpPr>
          <p:cNvPr id="3" name="Title 2"/>
          <p:cNvSpPr>
            <a:spLocks noGrp="1"/>
          </p:cNvSpPr>
          <p:nvPr>
            <p:ph type="title"/>
          </p:nvPr>
        </p:nvSpPr>
        <p:spPr/>
        <p:txBody>
          <a:bodyPr/>
          <a:lstStyle/>
          <a:p>
            <a:pPr algn="ctr"/>
            <a:r>
              <a:rPr lang="en-GB" cap="all" dirty="0">
                <a:effectLst/>
              </a:rPr>
              <a:t>PREPQ: </a:t>
            </a:r>
            <a:r>
              <a:rPr lang="en-GB" dirty="0">
                <a:effectLst/>
              </a:rPr>
              <a:t>End to End Quality</a:t>
            </a:r>
            <a:endParaRPr lang="en-GB"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562" y="6064375"/>
            <a:ext cx="3225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441953"/>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5894388" y="1065213"/>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400" dirty="0">
                <a:solidFill>
                  <a:srgbClr val="FF0000"/>
                </a:solidFill>
              </a:rPr>
              <a:t>Participants</a:t>
            </a:r>
          </a:p>
        </p:txBody>
      </p:sp>
      <p:sp>
        <p:nvSpPr>
          <p:cNvPr id="16388" name="Text Box 3"/>
          <p:cNvSpPr txBox="1">
            <a:spLocks noChangeArrowheads="1"/>
          </p:cNvSpPr>
          <p:nvPr/>
        </p:nvSpPr>
        <p:spPr bwMode="auto">
          <a:xfrm>
            <a:off x="420688" y="1065213"/>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400" dirty="0">
                <a:solidFill>
                  <a:srgbClr val="FF0000"/>
                </a:solidFill>
              </a:rPr>
              <a:t>Organising laboratory</a:t>
            </a:r>
          </a:p>
        </p:txBody>
      </p:sp>
      <p:sp>
        <p:nvSpPr>
          <p:cNvPr id="16389" name="AutoShape 4"/>
          <p:cNvSpPr>
            <a:spLocks noChangeArrowheads="1"/>
          </p:cNvSpPr>
          <p:nvPr/>
        </p:nvSpPr>
        <p:spPr bwMode="auto">
          <a:xfrm>
            <a:off x="395288" y="1773238"/>
            <a:ext cx="3505200" cy="627062"/>
          </a:xfrm>
          <a:prstGeom prst="roundRect">
            <a:avLst>
              <a:gd name="adj" fmla="val 16667"/>
            </a:avLst>
          </a:prstGeom>
          <a:solidFill>
            <a:srgbClr val="0000FF"/>
          </a:solidFill>
          <a:ln w="9525">
            <a:round/>
            <a:headEnd/>
            <a:tailEnd/>
          </a:ln>
          <a:scene3d>
            <a:camera prst="legacyObliqueTopRight"/>
            <a:lightRig rig="legacyFlat3" dir="b"/>
          </a:scene3d>
          <a:sp3d extrusionH="430200" prstMaterial="legacyMetal">
            <a:bevelT w="13500" h="13500" prst="angle"/>
            <a:bevelB w="13500" h="13500" prst="angle"/>
            <a:extrusionClr>
              <a:srgbClr val="0000FF"/>
            </a:extrusionClr>
          </a:sp3d>
        </p:spPr>
        <p:txBody>
          <a:bodyPr wrap="none" anchor="ctr">
            <a:flatTx/>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2400" b="1">
                <a:solidFill>
                  <a:schemeClr val="bg1"/>
                </a:solidFill>
              </a:rPr>
              <a:t>Prepare samples</a:t>
            </a:r>
            <a:endParaRPr lang="en-US" altLang="en-US" sz="2400"/>
          </a:p>
        </p:txBody>
      </p:sp>
      <p:sp>
        <p:nvSpPr>
          <p:cNvPr id="16390" name="AutoShape 5"/>
          <p:cNvSpPr>
            <a:spLocks noChangeArrowheads="1"/>
          </p:cNvSpPr>
          <p:nvPr/>
        </p:nvSpPr>
        <p:spPr bwMode="auto">
          <a:xfrm>
            <a:off x="5895975" y="1744663"/>
            <a:ext cx="2819400" cy="609600"/>
          </a:xfrm>
          <a:prstGeom prst="roundRect">
            <a:avLst>
              <a:gd name="adj" fmla="val 16667"/>
            </a:avLst>
          </a:prstGeom>
          <a:solidFill>
            <a:srgbClr val="0000FF"/>
          </a:solidFill>
          <a:ln w="9525">
            <a:round/>
            <a:headEnd/>
            <a:tailEnd/>
          </a:ln>
          <a:scene3d>
            <a:camera prst="legacyObliqueTopRight"/>
            <a:lightRig rig="legacyFlat3" dir="b"/>
          </a:scene3d>
          <a:sp3d extrusionH="430200" prstMaterial="legacyMetal">
            <a:bevelT w="13500" h="13500" prst="angle"/>
            <a:bevelB w="13500" h="13500" prst="angle"/>
            <a:extrusionClr>
              <a:srgbClr val="0000FF"/>
            </a:extrusionClr>
          </a:sp3d>
        </p:spPr>
        <p:txBody>
          <a:bodyPr wrap="none" anchor="ctr">
            <a:flatTx/>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2400" b="1">
                <a:solidFill>
                  <a:schemeClr val="bg1"/>
                </a:solidFill>
              </a:rPr>
              <a:t>Examine samples</a:t>
            </a:r>
            <a:endParaRPr lang="en-US" altLang="en-US" sz="2400"/>
          </a:p>
        </p:txBody>
      </p:sp>
      <p:sp>
        <p:nvSpPr>
          <p:cNvPr id="16391" name="AutoShape 6"/>
          <p:cNvSpPr>
            <a:spLocks noChangeArrowheads="1"/>
          </p:cNvSpPr>
          <p:nvPr/>
        </p:nvSpPr>
        <p:spPr bwMode="auto">
          <a:xfrm>
            <a:off x="323850" y="3573463"/>
            <a:ext cx="3505200" cy="609600"/>
          </a:xfrm>
          <a:prstGeom prst="roundRect">
            <a:avLst>
              <a:gd name="adj" fmla="val 16667"/>
            </a:avLst>
          </a:prstGeom>
          <a:solidFill>
            <a:srgbClr val="0000FF"/>
          </a:solidFill>
          <a:ln w="9525">
            <a:round/>
            <a:headEnd/>
            <a:tailEnd/>
          </a:ln>
          <a:scene3d>
            <a:camera prst="legacyObliqueTopRight"/>
            <a:lightRig rig="legacyFlat3" dir="b"/>
          </a:scene3d>
          <a:sp3d extrusionH="430200" prstMaterial="legacyMetal">
            <a:bevelT w="13500" h="13500" prst="angle"/>
            <a:bevelB w="13500" h="13500" prst="angle"/>
            <a:extrusionClr>
              <a:srgbClr val="0000FF"/>
            </a:extrusionClr>
          </a:sp3d>
        </p:spPr>
        <p:txBody>
          <a:bodyPr wrap="none" anchor="ctr">
            <a:flatTx/>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2400" b="1">
                <a:solidFill>
                  <a:schemeClr val="bg1"/>
                </a:solidFill>
              </a:rPr>
              <a:t>Analyse results</a:t>
            </a:r>
            <a:endParaRPr lang="en-US" altLang="en-US" sz="2400"/>
          </a:p>
        </p:txBody>
      </p:sp>
      <p:sp>
        <p:nvSpPr>
          <p:cNvPr id="16392" name="AutoShape 7"/>
          <p:cNvSpPr>
            <a:spLocks noChangeArrowheads="1"/>
          </p:cNvSpPr>
          <p:nvPr/>
        </p:nvSpPr>
        <p:spPr bwMode="auto">
          <a:xfrm>
            <a:off x="5867400" y="3573463"/>
            <a:ext cx="2895600" cy="609600"/>
          </a:xfrm>
          <a:prstGeom prst="roundRect">
            <a:avLst>
              <a:gd name="adj" fmla="val 16667"/>
            </a:avLst>
          </a:prstGeom>
          <a:solidFill>
            <a:srgbClr val="0000FF"/>
          </a:solidFill>
          <a:ln w="9525">
            <a:round/>
            <a:headEnd/>
            <a:tailEnd/>
          </a:ln>
          <a:scene3d>
            <a:camera prst="legacyObliqueTopRight"/>
            <a:lightRig rig="legacyFlat3" dir="b"/>
          </a:scene3d>
          <a:sp3d extrusionH="430200" prstMaterial="legacyMetal">
            <a:bevelT w="13500" h="13500" prst="angle"/>
            <a:bevelB w="13500" h="13500" prst="angle"/>
            <a:extrusionClr>
              <a:srgbClr val="0000FF"/>
            </a:extrusionClr>
          </a:sp3d>
        </p:spPr>
        <p:txBody>
          <a:bodyPr wrap="none" anchor="ctr">
            <a:flatTx/>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2400" b="1">
                <a:solidFill>
                  <a:schemeClr val="bg1"/>
                </a:solidFill>
              </a:rPr>
              <a:t>Report results</a:t>
            </a:r>
          </a:p>
        </p:txBody>
      </p:sp>
      <p:sp>
        <p:nvSpPr>
          <p:cNvPr id="16393" name="AutoShape 8"/>
          <p:cNvSpPr>
            <a:spLocks noChangeArrowheads="1"/>
          </p:cNvSpPr>
          <p:nvPr/>
        </p:nvSpPr>
        <p:spPr bwMode="auto">
          <a:xfrm>
            <a:off x="381000" y="5257800"/>
            <a:ext cx="3581400" cy="685800"/>
          </a:xfrm>
          <a:prstGeom prst="roundRect">
            <a:avLst>
              <a:gd name="adj" fmla="val 16667"/>
            </a:avLst>
          </a:prstGeom>
          <a:solidFill>
            <a:srgbClr val="0000FF"/>
          </a:solidFill>
          <a:ln w="9525">
            <a:round/>
            <a:headEnd/>
            <a:tailEnd/>
          </a:ln>
          <a:scene3d>
            <a:camera prst="legacyObliqueTopRight"/>
            <a:lightRig rig="legacyFlat3" dir="b"/>
          </a:scene3d>
          <a:sp3d extrusionH="430200" prstMaterial="legacyMetal">
            <a:bevelT w="13500" h="13500" prst="angle"/>
            <a:bevelB w="13500" h="13500" prst="angle"/>
            <a:extrusionClr>
              <a:srgbClr val="0000FF"/>
            </a:extrusionClr>
          </a:sp3d>
        </p:spPr>
        <p:txBody>
          <a:bodyPr wrap="none" anchor="ctr">
            <a:flatTx/>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2400" b="1">
                <a:solidFill>
                  <a:schemeClr val="bg1"/>
                </a:solidFill>
              </a:rPr>
              <a:t>Prepare report</a:t>
            </a:r>
          </a:p>
        </p:txBody>
      </p:sp>
      <p:sp>
        <p:nvSpPr>
          <p:cNvPr id="16394" name="AutoShape 9"/>
          <p:cNvSpPr>
            <a:spLocks noChangeArrowheads="1"/>
          </p:cNvSpPr>
          <p:nvPr/>
        </p:nvSpPr>
        <p:spPr bwMode="auto">
          <a:xfrm>
            <a:off x="5943600" y="5257800"/>
            <a:ext cx="2589213" cy="6858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etal">
            <a:bevelT w="13500" h="13500" prst="angle"/>
            <a:bevelB w="13500" h="13500" prst="angle"/>
            <a:extrusionClr>
              <a:srgbClr val="FF0000"/>
            </a:extrusionClr>
          </a:sp3d>
        </p:spPr>
        <p:txBody>
          <a:bodyPr wrap="none" anchor="ctr">
            <a:flatTx/>
          </a:bodyPr>
          <a:lstStyle>
            <a:lvl1pPr defTabSz="762000" eaLnBrk="0" hangingPunct="0">
              <a:spcBef>
                <a:spcPct val="20000"/>
              </a:spcBef>
              <a:buChar char="•"/>
              <a:defRPr sz="3200">
                <a:solidFill>
                  <a:schemeClr val="tx1"/>
                </a:solidFill>
                <a:latin typeface="Arial" pitchFamily="34" charset="0"/>
              </a:defRPr>
            </a:lvl1pPr>
            <a:lvl2pPr marL="742950" indent="-285750" defTabSz="762000" eaLnBrk="0" hangingPunct="0">
              <a:spcBef>
                <a:spcPct val="20000"/>
              </a:spcBef>
              <a:buChar char="–"/>
              <a:defRPr sz="2800">
                <a:solidFill>
                  <a:schemeClr val="tx1"/>
                </a:solidFill>
                <a:latin typeface="Arial" pitchFamily="34" charset="0"/>
              </a:defRPr>
            </a:lvl2pPr>
            <a:lvl3pPr marL="1143000" indent="-228600" defTabSz="762000" eaLnBrk="0" hangingPunct="0">
              <a:spcBef>
                <a:spcPct val="20000"/>
              </a:spcBef>
              <a:buChar char="•"/>
              <a:defRPr sz="24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2400" b="1">
                <a:solidFill>
                  <a:schemeClr val="bg1"/>
                </a:solidFill>
              </a:rPr>
              <a:t>Evaluate</a:t>
            </a:r>
          </a:p>
        </p:txBody>
      </p:sp>
      <p:sp>
        <p:nvSpPr>
          <p:cNvPr id="16395" name="AutoShape 10"/>
          <p:cNvSpPr>
            <a:spLocks noChangeArrowheads="1"/>
          </p:cNvSpPr>
          <p:nvPr/>
        </p:nvSpPr>
        <p:spPr bwMode="auto">
          <a:xfrm>
            <a:off x="4357688" y="2000250"/>
            <a:ext cx="1143000" cy="533400"/>
          </a:xfrm>
          <a:prstGeom prst="rightArrow">
            <a:avLst>
              <a:gd name="adj1" fmla="val 50000"/>
              <a:gd name="adj2" fmla="val 53571"/>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Aft>
                <a:spcPct val="30000"/>
              </a:spcAft>
              <a:buFontTx/>
              <a:buNone/>
            </a:pPr>
            <a:endParaRPr lang="en-GB" altLang="en-US" sz="2900" b="1">
              <a:solidFill>
                <a:schemeClr val="tx2"/>
              </a:solidFill>
            </a:endParaRPr>
          </a:p>
        </p:txBody>
      </p:sp>
      <p:sp>
        <p:nvSpPr>
          <p:cNvPr id="16396" name="AutoShape 11"/>
          <p:cNvSpPr>
            <a:spLocks noChangeArrowheads="1"/>
          </p:cNvSpPr>
          <p:nvPr/>
        </p:nvSpPr>
        <p:spPr bwMode="auto">
          <a:xfrm>
            <a:off x="4419600" y="5486400"/>
            <a:ext cx="1143000" cy="533400"/>
          </a:xfrm>
          <a:prstGeom prst="rightArrow">
            <a:avLst>
              <a:gd name="adj1" fmla="val 50000"/>
              <a:gd name="adj2" fmla="val 53571"/>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Aft>
                <a:spcPct val="30000"/>
              </a:spcAft>
              <a:buFontTx/>
              <a:buNone/>
            </a:pPr>
            <a:endParaRPr lang="en-GB" altLang="en-US" sz="2900" b="1">
              <a:solidFill>
                <a:schemeClr val="tx2"/>
              </a:solidFill>
            </a:endParaRPr>
          </a:p>
        </p:txBody>
      </p:sp>
      <p:sp>
        <p:nvSpPr>
          <p:cNvPr id="16397" name="AutoShape 12"/>
          <p:cNvSpPr>
            <a:spLocks noChangeArrowheads="1"/>
          </p:cNvSpPr>
          <p:nvPr/>
        </p:nvSpPr>
        <p:spPr bwMode="auto">
          <a:xfrm>
            <a:off x="4284663" y="3573463"/>
            <a:ext cx="1143000" cy="609600"/>
          </a:xfrm>
          <a:prstGeom prst="leftArrow">
            <a:avLst>
              <a:gd name="adj1" fmla="val 50000"/>
              <a:gd name="adj2" fmla="val 46875"/>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Aft>
                <a:spcPct val="30000"/>
              </a:spcAft>
              <a:buFontTx/>
              <a:buNone/>
            </a:pPr>
            <a:endParaRPr lang="en-GB" altLang="en-US" sz="2900" b="1">
              <a:solidFill>
                <a:schemeClr val="tx2"/>
              </a:solidFill>
            </a:endParaRPr>
          </a:p>
        </p:txBody>
      </p:sp>
      <p:sp>
        <p:nvSpPr>
          <p:cNvPr id="16398" name="AutoShape 13"/>
          <p:cNvSpPr>
            <a:spLocks noChangeArrowheads="1"/>
          </p:cNvSpPr>
          <p:nvPr/>
        </p:nvSpPr>
        <p:spPr bwMode="auto">
          <a:xfrm>
            <a:off x="7021513" y="2708275"/>
            <a:ext cx="457200" cy="658813"/>
          </a:xfrm>
          <a:prstGeom prst="downArrow">
            <a:avLst>
              <a:gd name="adj1" fmla="val 50000"/>
              <a:gd name="adj2" fmla="val 36024"/>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Aft>
                <a:spcPct val="30000"/>
              </a:spcAft>
              <a:buFontTx/>
              <a:buNone/>
            </a:pPr>
            <a:endParaRPr lang="en-GB" altLang="en-US" sz="2900" b="1">
              <a:solidFill>
                <a:schemeClr val="tx2"/>
              </a:solidFill>
            </a:endParaRPr>
          </a:p>
        </p:txBody>
      </p:sp>
      <p:sp>
        <p:nvSpPr>
          <p:cNvPr id="16399" name="AutoShape 14"/>
          <p:cNvSpPr>
            <a:spLocks noChangeArrowheads="1"/>
          </p:cNvSpPr>
          <p:nvPr/>
        </p:nvSpPr>
        <p:spPr bwMode="auto">
          <a:xfrm>
            <a:off x="2268538" y="4365625"/>
            <a:ext cx="457200" cy="661988"/>
          </a:xfrm>
          <a:prstGeom prst="downArrow">
            <a:avLst>
              <a:gd name="adj1" fmla="val 50000"/>
              <a:gd name="adj2" fmla="val 36198"/>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Aft>
                <a:spcPct val="30000"/>
              </a:spcAft>
              <a:buFontTx/>
              <a:buNone/>
            </a:pPr>
            <a:endParaRPr lang="en-GB" altLang="en-US" sz="2900" b="1">
              <a:solidFill>
                <a:schemeClr val="tx2"/>
              </a:solidFill>
            </a:endParaRPr>
          </a:p>
        </p:txBody>
      </p:sp>
      <p:sp>
        <p:nvSpPr>
          <p:cNvPr id="2" name="Rectangle 17"/>
          <p:cNvSpPr>
            <a:spLocks noChangeArrowheads="1"/>
          </p:cNvSpPr>
          <p:nvPr/>
        </p:nvSpPr>
        <p:spPr bwMode="auto">
          <a:xfrm>
            <a:off x="1403648" y="116632"/>
            <a:ext cx="64807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3200" b="1" dirty="0">
                <a:effectLst>
                  <a:outerShdw blurRad="38100" dist="38100" dir="2700000" algn="tl">
                    <a:srgbClr val="000000">
                      <a:alpha val="43137"/>
                    </a:srgbClr>
                  </a:outerShdw>
                </a:effectLst>
                <a:latin typeface="+mj-lt"/>
              </a:rPr>
              <a:t>EQA Process</a:t>
            </a:r>
            <a:endParaRPr lang="en-US" sz="3200" b="1" dirty="0">
              <a:effectLst>
                <a:outerShdw blurRad="38100" dist="38100" dir="2700000" algn="tl">
                  <a:srgbClr val="000000">
                    <a:alpha val="43137"/>
                  </a:srgbClr>
                </a:outerShdw>
              </a:effectLst>
              <a:latin typeface="+mj-lt"/>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179296"/>
            <a:ext cx="2751162" cy="66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C:\Users\sseaton\AppData\Local\Microsoft\Windows\Temporary Internet Files\Content.IE5\688ORDKY\UKNEQASLOGO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2" y="119803"/>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5818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197" y="2543100"/>
            <a:ext cx="1440160" cy="15624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Quality assurance</a:t>
            </a:r>
          </a:p>
          <a:p>
            <a:pPr algn="ctr"/>
            <a:r>
              <a:rPr lang="en-GB" dirty="0"/>
              <a:t>system</a:t>
            </a:r>
          </a:p>
        </p:txBody>
      </p:sp>
      <p:sp>
        <p:nvSpPr>
          <p:cNvPr id="4" name="Oval 3"/>
          <p:cNvSpPr/>
          <p:nvPr/>
        </p:nvSpPr>
        <p:spPr>
          <a:xfrm>
            <a:off x="5899374" y="901338"/>
            <a:ext cx="3127953" cy="147408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Standard operating procedures</a:t>
            </a:r>
          </a:p>
        </p:txBody>
      </p:sp>
      <p:sp>
        <p:nvSpPr>
          <p:cNvPr id="5" name="Oval 4"/>
          <p:cNvSpPr/>
          <p:nvPr/>
        </p:nvSpPr>
        <p:spPr>
          <a:xfrm>
            <a:off x="3037362" y="18595"/>
            <a:ext cx="2947730" cy="131589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Certification of the laboratory</a:t>
            </a:r>
          </a:p>
        </p:txBody>
      </p:sp>
      <p:sp>
        <p:nvSpPr>
          <p:cNvPr id="6" name="Oval 5"/>
          <p:cNvSpPr/>
          <p:nvPr/>
        </p:nvSpPr>
        <p:spPr>
          <a:xfrm>
            <a:off x="616688" y="404664"/>
            <a:ext cx="2262336" cy="104647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EQA</a:t>
            </a:r>
          </a:p>
        </p:txBody>
      </p:sp>
      <p:sp>
        <p:nvSpPr>
          <p:cNvPr id="7" name="Oval 6"/>
          <p:cNvSpPr/>
          <p:nvPr/>
        </p:nvSpPr>
        <p:spPr>
          <a:xfrm>
            <a:off x="2879024" y="5364379"/>
            <a:ext cx="2884502" cy="121870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Documentation/Record keeping / Audits</a:t>
            </a:r>
          </a:p>
        </p:txBody>
      </p:sp>
      <p:sp>
        <p:nvSpPr>
          <p:cNvPr id="8" name="Oval 7"/>
          <p:cNvSpPr/>
          <p:nvPr/>
        </p:nvSpPr>
        <p:spPr>
          <a:xfrm>
            <a:off x="58717" y="2889991"/>
            <a:ext cx="2352695"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IQC</a:t>
            </a:r>
          </a:p>
        </p:txBody>
      </p:sp>
      <p:sp>
        <p:nvSpPr>
          <p:cNvPr id="9" name="Oval 8"/>
          <p:cNvSpPr/>
          <p:nvPr/>
        </p:nvSpPr>
        <p:spPr>
          <a:xfrm>
            <a:off x="5763526" y="4665382"/>
            <a:ext cx="2232248" cy="120478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Reagents /material certification</a:t>
            </a:r>
          </a:p>
        </p:txBody>
      </p:sp>
      <p:sp>
        <p:nvSpPr>
          <p:cNvPr id="10" name="Oval 9"/>
          <p:cNvSpPr/>
          <p:nvPr/>
        </p:nvSpPr>
        <p:spPr>
          <a:xfrm>
            <a:off x="6235043" y="2873023"/>
            <a:ext cx="2268607" cy="114207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Instrument calibration &amp; maintenance</a:t>
            </a:r>
          </a:p>
        </p:txBody>
      </p:sp>
      <p:sp>
        <p:nvSpPr>
          <p:cNvPr id="12" name="Right Arrow 11"/>
          <p:cNvSpPr/>
          <p:nvPr/>
        </p:nvSpPr>
        <p:spPr>
          <a:xfrm rot="8600618">
            <a:off x="5097466" y="2055335"/>
            <a:ext cx="978408"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3" name="Right Arrow 12"/>
          <p:cNvSpPr/>
          <p:nvPr/>
        </p:nvSpPr>
        <p:spPr>
          <a:xfrm rot="10800000">
            <a:off x="5150596" y="3140653"/>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14" name="Right Arrow 13"/>
          <p:cNvSpPr/>
          <p:nvPr/>
        </p:nvSpPr>
        <p:spPr>
          <a:xfrm rot="13961855">
            <a:off x="4964573" y="4352900"/>
            <a:ext cx="978408"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5" name="Right Arrow 14"/>
          <p:cNvSpPr/>
          <p:nvPr/>
        </p:nvSpPr>
        <p:spPr>
          <a:xfrm rot="19323213">
            <a:off x="2675463" y="4245343"/>
            <a:ext cx="978408"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6" name="Right Arrow 15"/>
          <p:cNvSpPr/>
          <p:nvPr/>
        </p:nvSpPr>
        <p:spPr>
          <a:xfrm>
            <a:off x="2534979" y="3140652"/>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17" name="Right Arrow 16"/>
          <p:cNvSpPr/>
          <p:nvPr/>
        </p:nvSpPr>
        <p:spPr>
          <a:xfrm rot="2467698">
            <a:off x="2822921" y="1607193"/>
            <a:ext cx="978408"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8" name="Right Arrow 17"/>
          <p:cNvSpPr/>
          <p:nvPr/>
        </p:nvSpPr>
        <p:spPr>
          <a:xfrm rot="16200000">
            <a:off x="3777294" y="1544037"/>
            <a:ext cx="1316032" cy="62677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19" name="Oval 18"/>
          <p:cNvSpPr/>
          <p:nvPr/>
        </p:nvSpPr>
        <p:spPr>
          <a:xfrm>
            <a:off x="0" y="4611570"/>
            <a:ext cx="2868727" cy="10081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Education / Competency/</a:t>
            </a:r>
          </a:p>
          <a:p>
            <a:pPr algn="ctr"/>
            <a:r>
              <a:rPr lang="en-GB" dirty="0"/>
              <a:t>training of staff</a:t>
            </a:r>
          </a:p>
        </p:txBody>
      </p:sp>
      <p:sp>
        <p:nvSpPr>
          <p:cNvPr id="20" name="Right Arrow 19"/>
          <p:cNvSpPr/>
          <p:nvPr/>
        </p:nvSpPr>
        <p:spPr>
          <a:xfrm rot="16200000" flipV="1">
            <a:off x="3800903" y="4479278"/>
            <a:ext cx="1075011" cy="50198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2" y="6064375"/>
            <a:ext cx="3225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249476" y="1628800"/>
            <a:ext cx="2018268" cy="109114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IQA</a:t>
            </a:r>
          </a:p>
        </p:txBody>
      </p:sp>
      <p:sp>
        <p:nvSpPr>
          <p:cNvPr id="23" name="Right Arrow 22"/>
          <p:cNvSpPr/>
          <p:nvPr/>
        </p:nvSpPr>
        <p:spPr>
          <a:xfrm rot="1575171">
            <a:off x="2411426" y="2286422"/>
            <a:ext cx="978408"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3" name="Oval 2"/>
          <p:cNvSpPr/>
          <p:nvPr/>
        </p:nvSpPr>
        <p:spPr>
          <a:xfrm>
            <a:off x="8882" y="39858"/>
            <a:ext cx="8689747" cy="65379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55043" y="306822"/>
            <a:ext cx="3312127" cy="37351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2267201" y="2502261"/>
            <a:ext cx="4736845" cy="15445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ISO 15189</a:t>
            </a:r>
          </a:p>
        </p:txBody>
      </p:sp>
      <p:sp>
        <p:nvSpPr>
          <p:cNvPr id="25" name="Oval 24"/>
          <p:cNvSpPr/>
          <p:nvPr/>
        </p:nvSpPr>
        <p:spPr>
          <a:xfrm>
            <a:off x="1220535" y="4289367"/>
            <a:ext cx="2254777"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ISO 17043</a:t>
            </a:r>
          </a:p>
        </p:txBody>
      </p:sp>
      <p:sp>
        <p:nvSpPr>
          <p:cNvPr id="26" name="Oval 25"/>
          <p:cNvSpPr/>
          <p:nvPr/>
        </p:nvSpPr>
        <p:spPr>
          <a:xfrm>
            <a:off x="4511227" y="4467301"/>
            <a:ext cx="2254777"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ISO 17025</a:t>
            </a:r>
          </a:p>
        </p:txBody>
      </p:sp>
    </p:spTree>
    <p:extLst>
      <p:ext uri="{BB962C8B-B14F-4D97-AF65-F5344CB8AC3E}">
        <p14:creationId xmlns:p14="http://schemas.microsoft.com/office/powerpoint/2010/main" val="28706803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ppt_x"/>
                                          </p:val>
                                        </p:tav>
                                        <p:tav tm="100000">
                                          <p:val>
                                            <p:strVal val="#ppt_x"/>
                                          </p:val>
                                        </p:tav>
                                      </p:tavLst>
                                    </p:anim>
                                    <p:anim calcmode="lin" valueType="num">
                                      <p:cBhvr additive="base">
                                        <p:cTn id="7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9" grpId="0" animBg="1"/>
      <p:bldP spid="22" grpId="0" animBg="1"/>
      <p:bldP spid="3" grpId="0" animBg="1"/>
      <p:bldP spid="24" grpId="0" animBg="1"/>
      <p:bldP spid="11"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seaton\AppData\Local\Microsoft\Windows\Temporary Internet Files\Content.IE5\688ORDKY\UKNEQASLOGO2.gif"/>
          <p:cNvPicPr>
            <a:picLocks noChangeAspect="1"/>
          </p:cNvPicPr>
          <p:nvPr/>
        </p:nvPicPr>
        <p:blipFill>
          <a:blip r:embed="rId3"/>
          <a:srcRect/>
          <a:stretch>
            <a:fillRect/>
          </a:stretch>
        </p:blipFill>
        <p:spPr>
          <a:xfrm>
            <a:off x="107504" y="116632"/>
            <a:ext cx="3219446" cy="729373"/>
          </a:xfrm>
          <a:prstGeom prst="rect">
            <a:avLst/>
          </a:prstGeom>
          <a:noFill/>
          <a:ln>
            <a:noFill/>
          </a:ln>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189" t="15788" r="19598" b="15112"/>
          <a:stretch/>
        </p:blipFill>
        <p:spPr bwMode="auto">
          <a:xfrm>
            <a:off x="1429846" y="849907"/>
            <a:ext cx="6974682" cy="53046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7910278" y="1459632"/>
            <a:ext cx="792088"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910278" y="1688232"/>
            <a:ext cx="988501" cy="516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01764" y="3100318"/>
            <a:ext cx="2342308" cy="369332"/>
          </a:xfrm>
          <a:prstGeom prst="rect">
            <a:avLst/>
          </a:prstGeom>
          <a:noFill/>
        </p:spPr>
        <p:txBody>
          <a:bodyPr wrap="none" rtlCol="0">
            <a:spAutoFit/>
          </a:bodyPr>
          <a:lstStyle/>
          <a:p>
            <a:r>
              <a:rPr lang="en-GB" b="1" dirty="0"/>
              <a:t>Cumulative scoring</a:t>
            </a:r>
          </a:p>
        </p:txBody>
      </p:sp>
      <p:cxnSp>
        <p:nvCxnSpPr>
          <p:cNvPr id="5" name="Straight Arrow Connector 4"/>
          <p:cNvCxnSpPr/>
          <p:nvPr/>
        </p:nvCxnSpPr>
        <p:spPr>
          <a:xfrm flipH="1">
            <a:off x="5076056" y="3284984"/>
            <a:ext cx="17257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2851835"/>
            <a:ext cx="1717226" cy="646331"/>
          </a:xfrm>
          <a:prstGeom prst="rect">
            <a:avLst/>
          </a:prstGeom>
        </p:spPr>
        <p:txBody>
          <a:bodyPr wrap="square">
            <a:spAutoFit/>
          </a:bodyPr>
          <a:lstStyle/>
          <a:p>
            <a:pPr lvl="0"/>
            <a:r>
              <a:rPr lang="en-GB" b="1" dirty="0">
                <a:solidFill>
                  <a:prstClr val="black"/>
                </a:solidFill>
              </a:rPr>
              <a:t>Performance rating</a:t>
            </a:r>
          </a:p>
        </p:txBody>
      </p:sp>
      <p:cxnSp>
        <p:nvCxnSpPr>
          <p:cNvPr id="12" name="Straight Arrow Connector 11"/>
          <p:cNvCxnSpPr/>
          <p:nvPr/>
        </p:nvCxnSpPr>
        <p:spPr>
          <a:xfrm>
            <a:off x="940307" y="3469650"/>
            <a:ext cx="1089709" cy="1158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37147" y="6435650"/>
            <a:ext cx="2508257" cy="369332"/>
          </a:xfrm>
          <a:prstGeom prst="rect">
            <a:avLst/>
          </a:prstGeom>
          <a:noFill/>
        </p:spPr>
        <p:txBody>
          <a:bodyPr wrap="square" rtlCol="0">
            <a:spAutoFit/>
          </a:bodyPr>
          <a:lstStyle/>
          <a:p>
            <a:r>
              <a:rPr lang="en-GB" b="1" dirty="0"/>
              <a:t>Turnaround time</a:t>
            </a:r>
          </a:p>
        </p:txBody>
      </p:sp>
      <p:cxnSp>
        <p:nvCxnSpPr>
          <p:cNvPr id="18" name="Straight Arrow Connector 17"/>
          <p:cNvCxnSpPr/>
          <p:nvPr/>
        </p:nvCxnSpPr>
        <p:spPr>
          <a:xfrm flipH="1" flipV="1">
            <a:off x="3982280" y="6128350"/>
            <a:ext cx="2187552" cy="483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 Placeholder 5"/>
          <p:cNvSpPr txBox="1">
            <a:spLocks/>
          </p:cNvSpPr>
          <p:nvPr/>
        </p:nvSpPr>
        <p:spPr>
          <a:xfrm>
            <a:off x="3419872" y="188640"/>
            <a:ext cx="5282494" cy="538435"/>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en-GB" dirty="0"/>
              <a:t>Report form for General Bacteriology</a:t>
            </a:r>
          </a:p>
        </p:txBody>
      </p:sp>
      <p:sp>
        <p:nvSpPr>
          <p:cNvPr id="4" name="Rectangle 3"/>
          <p:cNvSpPr/>
          <p:nvPr/>
        </p:nvSpPr>
        <p:spPr>
          <a:xfrm>
            <a:off x="4355976" y="1459632"/>
            <a:ext cx="914400" cy="16916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495810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2276872"/>
            <a:ext cx="8229600" cy="4090459"/>
          </a:xfrm>
        </p:spPr>
        <p:txBody>
          <a:bodyPr>
            <a:normAutofit/>
          </a:bodyPr>
          <a:lstStyle/>
          <a:p>
            <a:pPr eaLnBrk="1" hangingPunct="1">
              <a:defRPr/>
            </a:pPr>
            <a:r>
              <a:rPr lang="en-GB" dirty="0"/>
              <a:t> There has been an evolution in the methods used in identification of micro- organisms in diagnostic clinical samples. </a:t>
            </a:r>
          </a:p>
          <a:p>
            <a:pPr>
              <a:defRPr/>
            </a:pPr>
            <a:r>
              <a:rPr lang="en-GB" dirty="0"/>
              <a:t>Methods selected by participants depend on the organism being identified. </a:t>
            </a:r>
          </a:p>
          <a:p>
            <a:pPr>
              <a:defRPr/>
            </a:pPr>
            <a:r>
              <a:rPr lang="en-GB" dirty="0"/>
              <a:t>Conventional methods rarely used in busy clinical microbiological settings demanding a high TAT</a:t>
            </a:r>
          </a:p>
        </p:txBody>
      </p:sp>
      <p:sp>
        <p:nvSpPr>
          <p:cNvPr id="3074" name="Rectangle 2"/>
          <p:cNvSpPr>
            <a:spLocks noGrp="1" noChangeArrowheads="1"/>
          </p:cNvSpPr>
          <p:nvPr>
            <p:ph type="title"/>
          </p:nvPr>
        </p:nvSpPr>
        <p:spPr>
          <a:xfrm>
            <a:off x="457200" y="965155"/>
            <a:ext cx="8229600" cy="1224136"/>
          </a:xfrm>
        </p:spPr>
        <p:txBody>
          <a:bodyPr>
            <a:normAutofit fontScale="90000"/>
          </a:bodyPr>
          <a:lstStyle/>
          <a:p>
            <a:pPr algn="ctr" eaLnBrk="1" hangingPunct="1">
              <a:defRPr/>
            </a:pPr>
            <a:r>
              <a:rPr lang="en-GB" dirty="0"/>
              <a:t>Methods in identification: bacteriology</a:t>
            </a:r>
          </a:p>
        </p:txBody>
      </p:sp>
      <p:pic>
        <p:nvPicPr>
          <p:cNvPr id="4" name="Picture 2" descr="C:\Users\sseaton\AppData\Local\Microsoft\Windows\Temporary Internet Files\Content.IE5\688ORDKY\UKNEQAS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803"/>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25843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059832" y="0"/>
            <a:ext cx="6084168" cy="1266824"/>
          </a:xfrm>
        </p:spPr>
        <p:txBody>
          <a:bodyPr>
            <a:normAutofit/>
          </a:bodyPr>
          <a:lstStyle/>
          <a:p>
            <a:r>
              <a:rPr lang="en-GB" sz="3200" dirty="0"/>
              <a:t> Method capture Bacteriology </a:t>
            </a:r>
          </a:p>
        </p:txBody>
      </p:sp>
      <p:pic>
        <p:nvPicPr>
          <p:cNvPr id="8" name="Picture 2" descr="C:\Users\sseaton\AppData\Local\Microsoft\Windows\Temporary Internet Files\Content.IE5\688ORDKY\UKNEQAS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6" y="42924"/>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rotWithShape="1">
          <a:blip r:embed="rId4"/>
          <a:srcRect l="8333" t="15706" r="6091" b="2335"/>
          <a:stretch/>
        </p:blipFill>
        <p:spPr bwMode="auto">
          <a:xfrm>
            <a:off x="611560" y="980728"/>
            <a:ext cx="8064896"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530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3351" t="15689" r="5730" b="3191"/>
          <a:stretch/>
        </p:blipFill>
        <p:spPr bwMode="auto">
          <a:xfrm>
            <a:off x="539552" y="1014412"/>
            <a:ext cx="7704856" cy="5654948"/>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idx="4294967295"/>
          </p:nvPr>
        </p:nvSpPr>
        <p:spPr>
          <a:xfrm>
            <a:off x="914400" y="179388"/>
            <a:ext cx="8229600" cy="739775"/>
          </a:xfrm>
        </p:spPr>
        <p:txBody>
          <a:bodyPr>
            <a:normAutofit fontScale="90000"/>
          </a:bodyPr>
          <a:lstStyle/>
          <a:p>
            <a:pPr algn="r"/>
            <a:r>
              <a:rPr lang="en-GB" sz="4400" dirty="0"/>
              <a:t>     </a:t>
            </a:r>
            <a:r>
              <a:rPr lang="en-GB" sz="3600" dirty="0"/>
              <a:t>Method capture  Molecular          		Virology</a:t>
            </a:r>
          </a:p>
        </p:txBody>
      </p:sp>
      <p:pic>
        <p:nvPicPr>
          <p:cNvPr id="5" name="Picture 2" descr="C:\Users\sseaton\AppData\Local\Microsoft\Windows\Temporary Internet Files\Content.IE5\688ORDKY\UKNEQASLOGO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6" y="42924"/>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47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3237" t="16256" r="14081" b="4828"/>
          <a:stretch/>
        </p:blipFill>
        <p:spPr bwMode="auto">
          <a:xfrm>
            <a:off x="2195736" y="823974"/>
            <a:ext cx="6682110" cy="573650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292080" y="297523"/>
            <a:ext cx="3585766" cy="646331"/>
          </a:xfrm>
          <a:prstGeom prst="rect">
            <a:avLst/>
          </a:prstGeom>
        </p:spPr>
        <p:txBody>
          <a:bodyPr wrap="square">
            <a:spAutoFit/>
          </a:bodyPr>
          <a:lstStyle/>
          <a:p>
            <a:r>
              <a:rPr lang="en-GB" dirty="0"/>
              <a:t>Method capture  Molecular          		Virology</a:t>
            </a:r>
          </a:p>
        </p:txBody>
      </p:sp>
      <p:pic>
        <p:nvPicPr>
          <p:cNvPr id="4" name="Picture 2" descr="C:\Users\sseaton\AppData\Local\Microsoft\Windows\Temporary Internet Files\Content.IE5\688ORDKY\UKNEQAS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6" y="42924"/>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42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035442-2F80-436C-ADC7-C8FF3DD847A2}"/>
              </a:ext>
            </a:extLst>
          </p:cNvPr>
          <p:cNvSpPr>
            <a:spLocks noGrp="1"/>
          </p:cNvSpPr>
          <p:nvPr>
            <p:ph type="title"/>
          </p:nvPr>
        </p:nvSpPr>
        <p:spPr>
          <a:xfrm>
            <a:off x="683568" y="794426"/>
            <a:ext cx="8280920" cy="1050398"/>
          </a:xfrm>
        </p:spPr>
        <p:txBody>
          <a:bodyPr>
            <a:normAutofit fontScale="90000"/>
          </a:bodyPr>
          <a:lstStyle/>
          <a:p>
            <a:pPr algn="ctr"/>
            <a:r>
              <a:rPr lang="en-GB" i="1" dirty="0"/>
              <a:t>Streptococcus </a:t>
            </a:r>
            <a:r>
              <a:rPr lang="en-GB" i="1" dirty="0" err="1"/>
              <a:t>mutans</a:t>
            </a:r>
            <a:r>
              <a:rPr lang="en-GB" i="1" dirty="0"/>
              <a:t>:</a:t>
            </a:r>
            <a:r>
              <a:rPr lang="en-GB" dirty="0"/>
              <a:t> </a:t>
            </a:r>
            <a:br>
              <a:rPr lang="en-GB" dirty="0"/>
            </a:br>
            <a:r>
              <a:rPr lang="en-GB" dirty="0"/>
              <a:t>in bacteriology scheme</a:t>
            </a:r>
          </a:p>
        </p:txBody>
      </p:sp>
      <p:graphicFrame>
        <p:nvGraphicFramePr>
          <p:cNvPr id="5" name="Content Placeholder 4">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760738052"/>
              </p:ext>
            </p:extLst>
          </p:nvPr>
        </p:nvGraphicFramePr>
        <p:xfrm>
          <a:off x="971600" y="1700808"/>
          <a:ext cx="7200800"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C:\Users\sseaton\AppData\Local\Microsoft\Windows\Temporary Internet Files\Content.IE5\688ORDKY\UKNEQASLOGO2.gif">
            <a:extLst>
              <a:ext uri="{FF2B5EF4-FFF2-40B4-BE49-F238E27FC236}">
                <a16:creationId xmlns:a16="http://schemas.microsoft.com/office/drawing/2014/main" id="{5C3DE16C-E911-4E95-A970-7D73B7892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6" y="42924"/>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17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eaLnBrk="1" fontAlgn="auto" hangingPunct="1">
              <a:spcAft>
                <a:spcPts val="0"/>
              </a:spcAft>
              <a:defRPr/>
            </a:pPr>
            <a:r>
              <a:rPr lang="en-GB" sz="3600" u="sng" dirty="0">
                <a:effectLst/>
                <a:latin typeface="Calibri" panose="020F0502020204030204" pitchFamily="34" charset="0"/>
              </a:rPr>
              <a:t>TAT: General bacteriology scheme  2019</a:t>
            </a:r>
            <a:endParaRPr lang="en-GB" sz="3600" dirty="0"/>
          </a:p>
        </p:txBody>
      </p:sp>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pic>
        <p:nvPicPr>
          <p:cNvPr id="30724" name="Picture 2" descr="C:\Users\sseaton\AppData\Local\Microsoft\Windows\Temporary Internet Files\Content.IE5\688ORDKY\UKNEQASLOGO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388" y="6076950"/>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0851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5073650"/>
          </a:xfrm>
        </p:spPr>
        <p:txBody>
          <a:bodyPr>
            <a:normAutofit/>
          </a:bodyPr>
          <a:lstStyle/>
          <a:p>
            <a:pPr marL="365760" indent="-256032" fontAlgn="auto">
              <a:spcAft>
                <a:spcPts val="0"/>
              </a:spcAft>
              <a:buFont typeface="Wingdings 3"/>
              <a:buChar char=""/>
              <a:defRPr/>
            </a:pPr>
            <a:r>
              <a:rPr lang="en-GB" sz="2800" dirty="0">
                <a:solidFill>
                  <a:schemeClr val="bg1">
                    <a:lumMod val="50000"/>
                  </a:schemeClr>
                </a:solidFill>
                <a:latin typeface="Britannic Bold" panose="020B0903060703020204" pitchFamily="34" charset="0"/>
              </a:rPr>
              <a:t>EQA Performance Issues - Incident Review Form</a:t>
            </a:r>
          </a:p>
          <a:p>
            <a:pPr marL="365760" indent="-256032" fontAlgn="auto">
              <a:spcAft>
                <a:spcPts val="0"/>
              </a:spcAft>
              <a:buFont typeface="Wingdings 3"/>
              <a:buChar char=""/>
              <a:defRPr/>
            </a:pPr>
            <a:endParaRPr lang="en-GB" sz="1800" dirty="0"/>
          </a:p>
          <a:p>
            <a:pPr marL="365760" indent="-256032" fontAlgn="auto">
              <a:spcAft>
                <a:spcPts val="0"/>
              </a:spcAft>
              <a:buFont typeface="Wingdings 3"/>
              <a:buChar char=""/>
              <a:defRPr/>
            </a:pPr>
            <a:r>
              <a:rPr lang="en-GB" sz="1800" dirty="0"/>
              <a:t>Lab Identification No.</a:t>
            </a:r>
          </a:p>
          <a:p>
            <a:pPr marL="365760" indent="-256032" fontAlgn="auto">
              <a:spcAft>
                <a:spcPts val="0"/>
              </a:spcAft>
              <a:buFont typeface="Wingdings 3"/>
              <a:buChar char=""/>
              <a:defRPr/>
            </a:pPr>
            <a:r>
              <a:rPr lang="en-GB" sz="1800" dirty="0"/>
              <a:t>Scheme Name</a:t>
            </a:r>
          </a:p>
          <a:p>
            <a:pPr marL="365760" indent="-256032" fontAlgn="auto">
              <a:spcAft>
                <a:spcPts val="0"/>
              </a:spcAft>
              <a:buFont typeface="Wingdings 3"/>
              <a:buChar char=""/>
              <a:defRPr/>
            </a:pPr>
            <a:r>
              <a:rPr lang="en-GB" sz="1800" dirty="0"/>
              <a:t>Distribution Number</a:t>
            </a:r>
          </a:p>
          <a:p>
            <a:pPr marL="365760" indent="-256032" fontAlgn="auto">
              <a:spcAft>
                <a:spcPts val="0"/>
              </a:spcAft>
              <a:buFont typeface="Wingdings 3"/>
              <a:buChar char=""/>
              <a:defRPr/>
            </a:pPr>
            <a:r>
              <a:rPr lang="en-GB" sz="1800" dirty="0"/>
              <a:t>Description of Problem</a:t>
            </a:r>
          </a:p>
          <a:p>
            <a:pPr marL="365760" indent="-256032" fontAlgn="auto">
              <a:spcAft>
                <a:spcPts val="0"/>
              </a:spcAft>
              <a:buFont typeface="Wingdings 3"/>
              <a:buChar char=""/>
              <a:defRPr/>
            </a:pPr>
            <a:r>
              <a:rPr lang="en-GB" sz="1800" dirty="0"/>
              <a:t>ROOT CAUSE</a:t>
            </a:r>
          </a:p>
          <a:p>
            <a:pPr marL="365760" indent="-256032" fontAlgn="auto">
              <a:spcAft>
                <a:spcPts val="0"/>
              </a:spcAft>
              <a:buFont typeface="Wingdings 3"/>
              <a:buChar char=""/>
              <a:defRPr/>
            </a:pPr>
            <a:r>
              <a:rPr lang="en-GB" sz="1800" dirty="0"/>
              <a:t>IMMEDIATE ACTION</a:t>
            </a:r>
          </a:p>
          <a:p>
            <a:pPr marL="365760" indent="-256032" fontAlgn="auto">
              <a:spcAft>
                <a:spcPts val="0"/>
              </a:spcAft>
              <a:buFont typeface="Wingdings 3"/>
              <a:buChar char=""/>
              <a:defRPr/>
            </a:pPr>
            <a:r>
              <a:rPr lang="en-GB" sz="1800" dirty="0"/>
              <a:t>CONSEQUENCES/ RISKS</a:t>
            </a:r>
          </a:p>
          <a:p>
            <a:pPr marL="365760" indent="-256032" fontAlgn="auto">
              <a:spcAft>
                <a:spcPts val="0"/>
              </a:spcAft>
              <a:buFont typeface="Wingdings 3"/>
              <a:buChar char=""/>
              <a:defRPr/>
            </a:pPr>
            <a:r>
              <a:rPr lang="en-GB" sz="1800" dirty="0"/>
              <a:t>CORRECTIVE/ PREVENTIVE ACTION</a:t>
            </a:r>
          </a:p>
          <a:p>
            <a:pPr marL="365760" indent="-256032" fontAlgn="auto">
              <a:spcAft>
                <a:spcPts val="0"/>
              </a:spcAft>
              <a:buFont typeface="Wingdings 3"/>
              <a:buChar char=""/>
              <a:defRPr/>
            </a:pPr>
            <a:r>
              <a:rPr lang="en-GB" sz="1800" dirty="0"/>
              <a:t>FOLLOW UP/ REVIEW</a:t>
            </a:r>
          </a:p>
          <a:p>
            <a:pPr marL="365760" indent="-256032" fontAlgn="auto">
              <a:spcAft>
                <a:spcPts val="0"/>
              </a:spcAft>
              <a:buFont typeface="Wingdings 3"/>
              <a:buChar char=""/>
              <a:defRPr/>
            </a:pPr>
            <a:r>
              <a:rPr lang="en-GB" sz="1800" dirty="0"/>
              <a:t>Completed by</a:t>
            </a:r>
          </a:p>
          <a:p>
            <a:pPr marL="365760" indent="-256032" fontAlgn="auto">
              <a:spcAft>
                <a:spcPts val="0"/>
              </a:spcAft>
              <a:buFont typeface="Wingdings 3"/>
              <a:buChar char=""/>
              <a:defRPr/>
            </a:pPr>
            <a:r>
              <a:rPr lang="en-GB" sz="1800" dirty="0"/>
              <a:t>Position</a:t>
            </a:r>
          </a:p>
          <a:p>
            <a:pPr marL="365760" indent="-256032" fontAlgn="auto">
              <a:spcAft>
                <a:spcPts val="0"/>
              </a:spcAft>
              <a:buFont typeface="Wingdings 3"/>
              <a:buChar char=""/>
              <a:defRPr/>
            </a:pPr>
            <a:r>
              <a:rPr lang="en-GB" sz="1800" dirty="0"/>
              <a:t>E-mail</a:t>
            </a:r>
          </a:p>
        </p:txBody>
      </p:sp>
      <p:pic>
        <p:nvPicPr>
          <p:cNvPr id="72706" name="Picture 2" descr="C:\Users\sseaton\AppData\Local\Microsoft\Windows\Temporary Internet Files\Content.IE5\688ORDKY\UKNEQASLOGO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p:cNvPicPr>
            <a:picLocks noChangeAspect="1" noChangeArrowheads="1"/>
          </p:cNvPicPr>
          <p:nvPr/>
        </p:nvPicPr>
        <p:blipFill>
          <a:blip r:embed="rId4">
            <a:extLst>
              <a:ext uri="{28A0092B-C50C-407E-A947-70E740481C1C}">
                <a14:useLocalDpi xmlns:a14="http://schemas.microsoft.com/office/drawing/2010/main" val="0"/>
              </a:ext>
            </a:extLst>
          </a:blip>
          <a:srcRect l="36441" t="9204" r="24329"/>
          <a:stretch>
            <a:fillRect/>
          </a:stretch>
        </p:blipFill>
        <p:spPr bwMode="auto">
          <a:xfrm>
            <a:off x="5651500" y="1557338"/>
            <a:ext cx="27940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728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hangingPunct="1">
              <a:defRPr/>
            </a:pPr>
            <a:r>
              <a:rPr lang="en-GB" dirty="0"/>
              <a:t>            </a:t>
            </a:r>
            <a:br>
              <a:rPr lang="en-GB" dirty="0"/>
            </a:br>
            <a:r>
              <a:rPr lang="en-GB" dirty="0"/>
              <a:t>          Interpretive comments EQA </a:t>
            </a:r>
          </a:p>
        </p:txBody>
      </p:sp>
      <p:sp>
        <p:nvSpPr>
          <p:cNvPr id="10242" name="Content Placeholder 1"/>
          <p:cNvSpPr>
            <a:spLocks noGrp="1"/>
          </p:cNvSpPr>
          <p:nvPr>
            <p:ph sz="quarter" idx="2"/>
          </p:nvPr>
        </p:nvSpPr>
        <p:spPr>
          <a:xfrm>
            <a:off x="4860032" y="1443719"/>
            <a:ext cx="4040188" cy="4649002"/>
          </a:xfrm>
        </p:spPr>
        <p:txBody>
          <a:bodyPr>
            <a:normAutofit fontScale="92500" lnSpcReduction="10000"/>
          </a:bodyPr>
          <a:lstStyle/>
          <a:p>
            <a:pPr eaLnBrk="1" hangingPunct="1"/>
            <a:r>
              <a:rPr lang="en-GB" altLang="en-US" dirty="0"/>
              <a:t>Encourages reflective learning</a:t>
            </a:r>
          </a:p>
          <a:p>
            <a:pPr eaLnBrk="1" hangingPunct="1"/>
            <a:r>
              <a:rPr lang="en-GB" altLang="en-US" dirty="0"/>
              <a:t>Promotes patient safety</a:t>
            </a:r>
          </a:p>
          <a:p>
            <a:pPr eaLnBrk="1" hangingPunct="1"/>
            <a:endParaRPr lang="en-GB" altLang="en-US" dirty="0"/>
          </a:p>
          <a:p>
            <a:pPr eaLnBrk="1" hangingPunct="1"/>
            <a:r>
              <a:rPr lang="en-GB" altLang="en-US" dirty="0"/>
              <a:t>Supports appraisal &amp; revalidation</a:t>
            </a:r>
          </a:p>
          <a:p>
            <a:pPr eaLnBrk="1" hangingPunct="1"/>
            <a:r>
              <a:rPr lang="en-GB" altLang="en-US" dirty="0"/>
              <a:t>Supports laboratory accreditation</a:t>
            </a:r>
          </a:p>
          <a:p>
            <a:pPr eaLnBrk="1" hangingPunct="1"/>
            <a:endParaRPr lang="en-GB" altLang="en-US" dirty="0"/>
          </a:p>
          <a:p>
            <a:pPr eaLnBrk="1" hangingPunct="1"/>
            <a:r>
              <a:rPr lang="en-GB" altLang="en-US" dirty="0"/>
              <a:t>Provides assessment (as part of Education)</a:t>
            </a:r>
          </a:p>
          <a:p>
            <a:pPr eaLnBrk="1" hangingPunct="1"/>
            <a:r>
              <a:rPr lang="en-GB" altLang="en-US" dirty="0"/>
              <a:t>Identifies potential poor performance</a:t>
            </a:r>
          </a:p>
        </p:txBody>
      </p:sp>
      <p:sp>
        <p:nvSpPr>
          <p:cNvPr id="6" name="Content Placeholder 5"/>
          <p:cNvSpPr>
            <a:spLocks noGrp="1"/>
          </p:cNvSpPr>
          <p:nvPr>
            <p:ph sz="quarter" idx="4"/>
          </p:nvPr>
        </p:nvSpPr>
        <p:spPr>
          <a:xfrm>
            <a:off x="32892" y="1423430"/>
            <a:ext cx="4539108" cy="4649002"/>
          </a:xfrm>
        </p:spPr>
        <p:txBody>
          <a:bodyPr>
            <a:normAutofit/>
          </a:bodyPr>
          <a:lstStyle/>
          <a:p>
            <a:r>
              <a:rPr lang="en-GB" altLang="en-US" dirty="0"/>
              <a:t>Established 2009 </a:t>
            </a:r>
          </a:p>
          <a:p>
            <a:r>
              <a:rPr lang="en-GB" altLang="en-US" dirty="0"/>
              <a:t>Defined scope &amp; eligibility</a:t>
            </a:r>
          </a:p>
          <a:p>
            <a:r>
              <a:rPr lang="en-GB" altLang="en-US" dirty="0"/>
              <a:t>Reports to Microbiology Steering Committee</a:t>
            </a:r>
          </a:p>
          <a:p>
            <a:r>
              <a:rPr lang="en-GB" altLang="en-US" dirty="0"/>
              <a:t>Microbiology Scenarios</a:t>
            </a:r>
          </a:p>
          <a:p>
            <a:pPr marL="109728" indent="0">
              <a:buNone/>
            </a:pPr>
            <a:endParaRPr lang="en-GB" altLang="en-US" sz="2000" dirty="0"/>
          </a:p>
          <a:p>
            <a:r>
              <a:rPr lang="en-GB" altLang="en-US" dirty="0"/>
              <a:t>Focused on </a:t>
            </a:r>
          </a:p>
          <a:p>
            <a:pPr lvl="1"/>
            <a:r>
              <a:rPr lang="en-GB" altLang="en-US" dirty="0"/>
              <a:t>pre-analytical</a:t>
            </a:r>
          </a:p>
          <a:p>
            <a:pPr lvl="1"/>
            <a:r>
              <a:rPr lang="en-GB" altLang="en-US" dirty="0"/>
              <a:t>post-analytical </a:t>
            </a:r>
          </a:p>
          <a:p>
            <a:pPr lvl="1"/>
            <a:r>
              <a:rPr lang="en-GB" altLang="en-US" dirty="0"/>
              <a:t>clinical management</a:t>
            </a:r>
          </a:p>
          <a:p>
            <a:endParaRPr lang="en-GB" dirty="0"/>
          </a:p>
        </p:txBody>
      </p:sp>
      <p:pic>
        <p:nvPicPr>
          <p:cNvPr id="4" name="Picture 2" descr="C:\Users\sseaton\AppData\Local\Microsoft\Windows\Temporary Internet Files\Content.IE5\688ORDKY\UKNEQASLOGO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4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7D9D5-D50D-40B1-98E4-2770E077C90B}"/>
              </a:ext>
            </a:extLst>
          </p:cNvPr>
          <p:cNvSpPr>
            <a:spLocks noGrp="1"/>
          </p:cNvSpPr>
          <p:nvPr>
            <p:ph idx="1"/>
          </p:nvPr>
        </p:nvSpPr>
        <p:spPr>
          <a:xfrm>
            <a:off x="457200" y="1700808"/>
            <a:ext cx="8229600" cy="4525963"/>
          </a:xfrm>
        </p:spPr>
        <p:txBody>
          <a:bodyPr>
            <a:normAutofit fontScale="92500"/>
          </a:bodyPr>
          <a:lstStyle/>
          <a:p>
            <a:r>
              <a:rPr lang="en-GB" dirty="0"/>
              <a:t>WHO :</a:t>
            </a:r>
          </a:p>
          <a:p>
            <a:pPr lvl="1"/>
            <a:r>
              <a:rPr lang="en-GB" dirty="0"/>
              <a:t>VPD-IBD (</a:t>
            </a:r>
            <a:r>
              <a:rPr lang="en-GB" i="1" dirty="0"/>
              <a:t>N. meningitidis, H. influenzae, S. pneumoniae</a:t>
            </a:r>
            <a:r>
              <a:rPr lang="en-GB" dirty="0"/>
              <a:t>) </a:t>
            </a:r>
          </a:p>
          <a:p>
            <a:pPr lvl="1"/>
            <a:r>
              <a:rPr lang="en-GB" dirty="0"/>
              <a:t>CAESAR (bacterial AST)</a:t>
            </a:r>
          </a:p>
          <a:p>
            <a:pPr lvl="1"/>
            <a:r>
              <a:rPr lang="en-GB" dirty="0"/>
              <a:t>C. diphtheriae (ID and AST)</a:t>
            </a:r>
          </a:p>
          <a:p>
            <a:pPr lvl="1"/>
            <a:r>
              <a:rPr lang="en-GB" dirty="0"/>
              <a:t>Malaria (ID)</a:t>
            </a:r>
          </a:p>
          <a:p>
            <a:pPr lvl="1"/>
            <a:r>
              <a:rPr lang="en-GB" dirty="0"/>
              <a:t>RSV (molecular detection)</a:t>
            </a:r>
          </a:p>
          <a:p>
            <a:pPr lvl="1"/>
            <a:r>
              <a:rPr lang="en-GB" dirty="0"/>
              <a:t>Ukraine AMR (ID and AST)</a:t>
            </a:r>
          </a:p>
          <a:p>
            <a:pPr marL="393192" lvl="1" indent="0">
              <a:buNone/>
            </a:pPr>
            <a:r>
              <a:rPr lang="en-GB" dirty="0"/>
              <a:t>	</a:t>
            </a:r>
          </a:p>
          <a:p>
            <a:r>
              <a:rPr lang="en-GB" dirty="0"/>
              <a:t>ECDC</a:t>
            </a:r>
          </a:p>
          <a:p>
            <a:pPr lvl="1"/>
            <a:r>
              <a:rPr lang="en-GB" dirty="0"/>
              <a:t>GASP (</a:t>
            </a:r>
            <a:r>
              <a:rPr lang="en-GB" i="1" dirty="0"/>
              <a:t>N. gonorrhoeae </a:t>
            </a:r>
            <a:r>
              <a:rPr lang="en-GB" dirty="0"/>
              <a:t>AST)</a:t>
            </a:r>
          </a:p>
          <a:p>
            <a:pPr lvl="1"/>
            <a:r>
              <a:rPr lang="en-GB" dirty="0"/>
              <a:t>Legionella (Legionella </a:t>
            </a:r>
            <a:r>
              <a:rPr lang="en-GB" dirty="0" err="1"/>
              <a:t>spp</a:t>
            </a:r>
            <a:r>
              <a:rPr lang="en-GB" dirty="0"/>
              <a:t>)</a:t>
            </a:r>
          </a:p>
          <a:p>
            <a:pPr lvl="1"/>
            <a:r>
              <a:rPr lang="en-GB" dirty="0"/>
              <a:t>EARS-Net (bacterial AST)</a:t>
            </a:r>
          </a:p>
        </p:txBody>
      </p:sp>
      <p:sp>
        <p:nvSpPr>
          <p:cNvPr id="3" name="Title 2">
            <a:extLst>
              <a:ext uri="{FF2B5EF4-FFF2-40B4-BE49-F238E27FC236}">
                <a16:creationId xmlns:a16="http://schemas.microsoft.com/office/drawing/2014/main" id="{ECC58E56-B2EA-457C-8B86-C04BA3CD7A0D}"/>
              </a:ext>
            </a:extLst>
          </p:cNvPr>
          <p:cNvSpPr>
            <a:spLocks noGrp="1"/>
          </p:cNvSpPr>
          <p:nvPr>
            <p:ph type="title"/>
          </p:nvPr>
        </p:nvSpPr>
        <p:spPr>
          <a:xfrm>
            <a:off x="457200" y="902043"/>
            <a:ext cx="8229600" cy="655785"/>
          </a:xfrm>
        </p:spPr>
        <p:txBody>
          <a:bodyPr>
            <a:normAutofit fontScale="90000"/>
          </a:bodyPr>
          <a:lstStyle/>
          <a:p>
            <a:pPr algn="ctr"/>
            <a:r>
              <a:rPr lang="en-GB" dirty="0"/>
              <a:t>Global Collaborations</a:t>
            </a:r>
          </a:p>
        </p:txBody>
      </p:sp>
      <p:pic>
        <p:nvPicPr>
          <p:cNvPr id="4" name="Picture 3">
            <a:extLst>
              <a:ext uri="{FF2B5EF4-FFF2-40B4-BE49-F238E27FC236}">
                <a16:creationId xmlns:a16="http://schemas.microsoft.com/office/drawing/2014/main" id="{16797595-5767-4AE7-A283-C951DFB5E6EC}"/>
              </a:ext>
            </a:extLst>
          </p:cNvPr>
          <p:cNvPicPr>
            <a:picLocks noChangeAspect="1"/>
          </p:cNvPicPr>
          <p:nvPr/>
        </p:nvPicPr>
        <p:blipFill>
          <a:blip r:embed="rId3"/>
          <a:stretch>
            <a:fillRect/>
          </a:stretch>
        </p:blipFill>
        <p:spPr>
          <a:xfrm>
            <a:off x="6156176" y="4365104"/>
            <a:ext cx="2987824" cy="2658086"/>
          </a:xfrm>
          <a:prstGeom prst="rect">
            <a:avLst/>
          </a:prstGeom>
        </p:spPr>
      </p:pic>
      <p:pic>
        <p:nvPicPr>
          <p:cNvPr id="5" name="Picture 4">
            <a:extLst>
              <a:ext uri="{FF2B5EF4-FFF2-40B4-BE49-F238E27FC236}">
                <a16:creationId xmlns:a16="http://schemas.microsoft.com/office/drawing/2014/main" id="{F0BAF68B-122C-4BE3-BA2F-36FD6B39EB91}"/>
              </a:ext>
            </a:extLst>
          </p:cNvPr>
          <p:cNvPicPr>
            <a:picLocks noChangeAspect="1"/>
          </p:cNvPicPr>
          <p:nvPr/>
        </p:nvPicPr>
        <p:blipFill>
          <a:blip r:embed="rId4"/>
          <a:stretch>
            <a:fillRect/>
          </a:stretch>
        </p:blipFill>
        <p:spPr>
          <a:xfrm>
            <a:off x="29357" y="18312"/>
            <a:ext cx="3218967" cy="883731"/>
          </a:xfrm>
          <a:prstGeom prst="rect">
            <a:avLst/>
          </a:prstGeom>
        </p:spPr>
      </p:pic>
    </p:spTree>
    <p:extLst>
      <p:ext uri="{BB962C8B-B14F-4D97-AF65-F5344CB8AC3E}">
        <p14:creationId xmlns:p14="http://schemas.microsoft.com/office/powerpoint/2010/main" val="378366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457202" y="1628802"/>
            <a:ext cx="8229600" cy="4536502"/>
          </a:xfrm>
        </p:spPr>
        <p:txBody>
          <a:bodyPr>
            <a:normAutofit fontScale="92500" lnSpcReduction="20000"/>
          </a:bodyPr>
          <a:lstStyle/>
          <a:p>
            <a:pPr lvl="0"/>
            <a:r>
              <a:rPr lang="en-GB" dirty="0"/>
              <a:t>IQC is carried out continuously within the laboratory to ensure the systems are performing to pre-defined specifications. </a:t>
            </a:r>
          </a:p>
          <a:p>
            <a:pPr lvl="0"/>
            <a:r>
              <a:rPr lang="en-GB" dirty="0"/>
              <a:t>Assesses and monitors test performance in real time to ensure consistent performance and reproducible results.  </a:t>
            </a:r>
          </a:p>
          <a:p>
            <a:pPr lvl="0"/>
            <a:r>
              <a:rPr lang="en-GB" dirty="0"/>
              <a:t>Process monitors or measures reproducibility, but not necessarily the accuracy.  </a:t>
            </a:r>
          </a:p>
          <a:p>
            <a:pPr lvl="0"/>
            <a:r>
              <a:rPr lang="en-GB" dirty="0"/>
              <a:t>Majority of these procedures involve the analysis of the control material or international standards (where available), and compares this to the accepted levels predetermined at the validation stage of the test procedure.</a:t>
            </a:r>
          </a:p>
          <a:p>
            <a:pPr lvl="0"/>
            <a:endParaRPr lang="en-GB" dirty="0"/>
          </a:p>
        </p:txBody>
      </p:sp>
      <p:sp>
        <p:nvSpPr>
          <p:cNvPr id="3" name="Title 1"/>
          <p:cNvSpPr txBox="1">
            <a:spLocks noGrp="1"/>
          </p:cNvSpPr>
          <p:nvPr>
            <p:ph type="title"/>
          </p:nvPr>
        </p:nvSpPr>
        <p:spPr/>
        <p:txBody>
          <a:bodyPr anchorCtr="1">
            <a:normAutofit fontScale="90000"/>
          </a:bodyPr>
          <a:lstStyle/>
          <a:p>
            <a:pPr lvl="0" algn="ctr"/>
            <a:br>
              <a:rPr lang="en-GB" sz="3300"/>
            </a:br>
            <a:br>
              <a:rPr lang="en-GB" sz="3300"/>
            </a:br>
            <a:br>
              <a:rPr lang="en-GB" sz="3300"/>
            </a:br>
            <a:r>
              <a:rPr lang="en-GB" sz="3600"/>
              <a:t>Internal quality control (IQC)</a:t>
            </a:r>
            <a:br>
              <a:rPr lang="en-GB" sz="3600"/>
            </a:br>
            <a:endParaRPr lang="en-GB" sz="3600"/>
          </a:p>
        </p:txBody>
      </p:sp>
      <p:pic>
        <p:nvPicPr>
          <p:cNvPr id="4" name="Picture 2" descr="C:\Users\sseaton\AppData\Local\Microsoft\Windows\Temporary Internet Files\Content.IE5\688ORDKY\UKNEQASLOGO2.gif"/>
          <p:cNvPicPr>
            <a:picLocks noChangeAspect="1"/>
          </p:cNvPicPr>
          <p:nvPr/>
        </p:nvPicPr>
        <p:blipFill>
          <a:blip r:embed="rId3"/>
          <a:srcRect/>
          <a:stretch>
            <a:fillRect/>
          </a:stretch>
        </p:blipFill>
        <p:spPr>
          <a:xfrm>
            <a:off x="0" y="0"/>
            <a:ext cx="3219446" cy="980730"/>
          </a:xfrm>
          <a:prstGeom prst="rect">
            <a:avLst/>
          </a:prstGeom>
          <a:noFill/>
          <a:ln>
            <a:noFill/>
          </a:ln>
        </p:spPr>
      </p:pic>
    </p:spTree>
    <p:extLst>
      <p:ext uri="{BB962C8B-B14F-4D97-AF65-F5344CB8AC3E}">
        <p14:creationId xmlns:p14="http://schemas.microsoft.com/office/powerpoint/2010/main" val="2164914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594515"/>
          </a:xfrm>
        </p:spPr>
        <p:txBody>
          <a:bodyPr/>
          <a:lstStyle/>
          <a:p>
            <a:r>
              <a:rPr lang="en-GB" dirty="0"/>
              <a:t>Distribute organisms that are not usually encountered or infrequently in routine diagnostic laboratories</a:t>
            </a:r>
          </a:p>
          <a:p>
            <a:pPr marL="109728" indent="0">
              <a:buNone/>
            </a:pPr>
            <a:endParaRPr lang="en-GB" dirty="0"/>
          </a:p>
          <a:p>
            <a:r>
              <a:rPr lang="en-GB" i="1" dirty="0"/>
              <a:t>Candida norvegensis</a:t>
            </a:r>
          </a:p>
          <a:p>
            <a:r>
              <a:rPr lang="en-GB" i="1" dirty="0"/>
              <a:t>Bacteriodes fragilis group </a:t>
            </a:r>
            <a:r>
              <a:rPr lang="en-GB" dirty="0"/>
              <a:t>(MZ resistant)</a:t>
            </a:r>
          </a:p>
          <a:p>
            <a:r>
              <a:rPr lang="en-GB" i="1" dirty="0" err="1"/>
              <a:t>Exserohilum</a:t>
            </a:r>
            <a:r>
              <a:rPr lang="en-GB" i="1" dirty="0"/>
              <a:t> </a:t>
            </a:r>
            <a:r>
              <a:rPr lang="en-GB" i="1" dirty="0" err="1"/>
              <a:t>rostratum</a:t>
            </a:r>
            <a:endParaRPr lang="en-GB" i="1" dirty="0"/>
          </a:p>
          <a:p>
            <a:r>
              <a:rPr lang="en-GB" i="1" dirty="0"/>
              <a:t>Cutibacterium acnes</a:t>
            </a:r>
          </a:p>
          <a:p>
            <a:pPr marL="109728" indent="0">
              <a:buNone/>
            </a:pPr>
            <a:endParaRPr lang="en-GB" i="1" dirty="0"/>
          </a:p>
          <a:p>
            <a:endParaRPr lang="en-GB" i="1" dirty="0"/>
          </a:p>
          <a:p>
            <a:pPr marL="109728" indent="0">
              <a:buNone/>
            </a:pPr>
            <a:endParaRPr lang="en-GB" dirty="0"/>
          </a:p>
          <a:p>
            <a:pPr marL="109728" indent="0">
              <a:buNone/>
            </a:pPr>
            <a:endParaRPr lang="en-GB" b="1" dirty="0"/>
          </a:p>
          <a:p>
            <a:endParaRPr lang="en-GB" dirty="0"/>
          </a:p>
        </p:txBody>
      </p:sp>
      <p:sp>
        <p:nvSpPr>
          <p:cNvPr id="3" name="Title 2"/>
          <p:cNvSpPr>
            <a:spLocks noGrp="1"/>
          </p:cNvSpPr>
          <p:nvPr>
            <p:ph type="title"/>
          </p:nvPr>
        </p:nvSpPr>
        <p:spPr>
          <a:xfrm>
            <a:off x="914400" y="178996"/>
            <a:ext cx="8229600" cy="1008112"/>
          </a:xfrm>
        </p:spPr>
        <p:txBody>
          <a:bodyPr>
            <a:normAutofit fontScale="90000"/>
          </a:bodyPr>
          <a:lstStyle/>
          <a:p>
            <a:pPr algn="ctr"/>
            <a:br>
              <a:rPr lang="en-GB" dirty="0"/>
            </a:br>
            <a:r>
              <a:rPr lang="en-GB" dirty="0"/>
              <a:t>Educational</a:t>
            </a:r>
          </a:p>
        </p:txBody>
      </p:sp>
      <p:pic>
        <p:nvPicPr>
          <p:cNvPr id="4" name="Picture 2" descr="C:\Users\sseaton\AppData\Local\Microsoft\Windows\Temporary Internet Files\Content.IE5\688ORDKY\UKNEQASLOGO2.gif"/>
          <p:cNvPicPr>
            <a:picLocks noChangeAspect="1"/>
          </p:cNvPicPr>
          <p:nvPr/>
        </p:nvPicPr>
        <p:blipFill>
          <a:blip r:embed="rId3"/>
          <a:srcRect/>
          <a:stretch>
            <a:fillRect/>
          </a:stretch>
        </p:blipFill>
        <p:spPr>
          <a:xfrm>
            <a:off x="128418" y="108670"/>
            <a:ext cx="3219446" cy="781053"/>
          </a:xfrm>
          <a:prstGeom prst="rect">
            <a:avLst/>
          </a:prstGeom>
          <a:noFill/>
          <a:ln>
            <a:noFill/>
          </a:ln>
        </p:spPr>
      </p:pic>
      <p:pic>
        <p:nvPicPr>
          <p:cNvPr id="5" name="Picture 4">
            <a:extLst>
              <a:ext uri="{FF2B5EF4-FFF2-40B4-BE49-F238E27FC236}">
                <a16:creationId xmlns:a16="http://schemas.microsoft.com/office/drawing/2014/main" id="{9F8D0EBA-9DE8-4246-B07B-809738246881}"/>
              </a:ext>
            </a:extLst>
          </p:cNvPr>
          <p:cNvPicPr>
            <a:picLocks noChangeAspect="1"/>
          </p:cNvPicPr>
          <p:nvPr/>
        </p:nvPicPr>
        <p:blipFill>
          <a:blip r:embed="rId4"/>
          <a:stretch>
            <a:fillRect/>
          </a:stretch>
        </p:blipFill>
        <p:spPr>
          <a:xfrm>
            <a:off x="6588224" y="5013176"/>
            <a:ext cx="2555776" cy="1844824"/>
          </a:xfrm>
          <a:prstGeom prst="rect">
            <a:avLst/>
          </a:prstGeom>
        </p:spPr>
      </p:pic>
    </p:spTree>
    <p:extLst>
      <p:ext uri="{BB962C8B-B14F-4D97-AF65-F5344CB8AC3E}">
        <p14:creationId xmlns:p14="http://schemas.microsoft.com/office/powerpoint/2010/main" val="2241720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8229600" cy="1143000"/>
          </a:xfrm>
        </p:spPr>
        <p:txBody>
          <a:bodyPr>
            <a:normAutofit fontScale="90000"/>
          </a:bodyPr>
          <a:lstStyle/>
          <a:p>
            <a:br>
              <a:rPr lang="en-GB" dirty="0"/>
            </a:br>
            <a:r>
              <a:rPr lang="en-GB" dirty="0"/>
              <a:t>Educational: teaching workshops</a:t>
            </a:r>
          </a:p>
        </p:txBody>
      </p:sp>
      <p:sp>
        <p:nvSpPr>
          <p:cNvPr id="3" name="Content Placeholder 2"/>
          <p:cNvSpPr>
            <a:spLocks noGrp="1"/>
          </p:cNvSpPr>
          <p:nvPr>
            <p:ph idx="1"/>
          </p:nvPr>
        </p:nvSpPr>
        <p:spPr>
          <a:xfrm>
            <a:off x="251520" y="2451038"/>
            <a:ext cx="8229600" cy="3744416"/>
          </a:xfrm>
        </p:spPr>
        <p:txBody>
          <a:bodyPr/>
          <a:lstStyle/>
          <a:p>
            <a:r>
              <a:rPr lang="en-GB" dirty="0"/>
              <a:t>Faecal Parasitology</a:t>
            </a:r>
          </a:p>
          <a:p>
            <a:r>
              <a:rPr lang="en-GB" dirty="0"/>
              <a:t>Blood parasitology</a:t>
            </a:r>
          </a:p>
          <a:p>
            <a:r>
              <a:rPr lang="en-GB" dirty="0"/>
              <a:t>Mycology workshop:</a:t>
            </a:r>
          </a:p>
          <a:p>
            <a:pPr marL="109728" indent="0">
              <a:buNone/>
            </a:pPr>
            <a:r>
              <a:rPr lang="en-GB" dirty="0"/>
              <a:t>			</a:t>
            </a:r>
          </a:p>
        </p:txBody>
      </p:sp>
      <p:pic>
        <p:nvPicPr>
          <p:cNvPr id="4" name="Picture 2" descr="C:\Users\sseaton\AppData\Local\Microsoft\Windows\Temporary Internet Files\Content.IE5\688ORDKY\UKNEQASLOGO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341" y="107950"/>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541" r="36662" b="55234"/>
          <a:stretch/>
        </p:blipFill>
        <p:spPr>
          <a:xfrm>
            <a:off x="4283968" y="3848214"/>
            <a:ext cx="1728192" cy="25137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1700808"/>
            <a:ext cx="3127172" cy="20871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6636" y="4332374"/>
            <a:ext cx="2029574" cy="2029574"/>
          </a:xfrm>
          <a:prstGeom prst="rect">
            <a:avLst/>
          </a:prstGeom>
        </p:spPr>
      </p:pic>
    </p:spTree>
    <p:extLst>
      <p:ext uri="{BB962C8B-B14F-4D97-AF65-F5344CB8AC3E}">
        <p14:creationId xmlns:p14="http://schemas.microsoft.com/office/powerpoint/2010/main" val="2022619691"/>
      </p:ext>
    </p:extLst>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816F8-80E7-4C30-969B-A868DE75A668}"/>
              </a:ext>
            </a:extLst>
          </p:cNvPr>
          <p:cNvSpPr>
            <a:spLocks noGrp="1"/>
          </p:cNvSpPr>
          <p:nvPr>
            <p:ph idx="1"/>
          </p:nvPr>
        </p:nvSpPr>
        <p:spPr/>
        <p:txBody>
          <a:bodyPr/>
          <a:lstStyle/>
          <a:p>
            <a:r>
              <a:rPr lang="en-GB" dirty="0"/>
              <a:t>CPO scheme</a:t>
            </a:r>
          </a:p>
          <a:p>
            <a:r>
              <a:rPr lang="en-GB" dirty="0"/>
              <a:t>Molecular detection of SARS </a:t>
            </a:r>
            <a:r>
              <a:rPr lang="en-GB" dirty="0" err="1"/>
              <a:t>CoV</a:t>
            </a:r>
            <a:r>
              <a:rPr lang="en-GB" dirty="0"/>
              <a:t> 2</a:t>
            </a:r>
          </a:p>
          <a:p>
            <a:r>
              <a:rPr lang="en-GB" dirty="0"/>
              <a:t>Molecular detection of Respiratory viruses</a:t>
            </a:r>
          </a:p>
          <a:p>
            <a:endParaRPr lang="en-GB" dirty="0"/>
          </a:p>
          <a:p>
            <a:pPr marL="109728" indent="0">
              <a:buNone/>
            </a:pPr>
            <a:r>
              <a:rPr lang="en-GB" dirty="0"/>
              <a:t>In the pipeline</a:t>
            </a:r>
          </a:p>
          <a:p>
            <a:r>
              <a:rPr lang="en-GB" dirty="0"/>
              <a:t>GBS screening </a:t>
            </a:r>
          </a:p>
          <a:p>
            <a:r>
              <a:rPr lang="en-GB" dirty="0"/>
              <a:t>GI pathogens syndromic approach</a:t>
            </a:r>
          </a:p>
          <a:p>
            <a:r>
              <a:rPr lang="en-GB" dirty="0"/>
              <a:t> Helicobacter pylori antigen detection</a:t>
            </a:r>
          </a:p>
          <a:p>
            <a:r>
              <a:rPr lang="en-GB" dirty="0"/>
              <a:t>Beta D glucan antigen detection</a:t>
            </a:r>
          </a:p>
        </p:txBody>
      </p:sp>
      <p:sp>
        <p:nvSpPr>
          <p:cNvPr id="3" name="Title 2">
            <a:extLst>
              <a:ext uri="{FF2B5EF4-FFF2-40B4-BE49-F238E27FC236}">
                <a16:creationId xmlns:a16="http://schemas.microsoft.com/office/drawing/2014/main" id="{F8434447-DB85-4D6B-9E1F-6B876176CC79}"/>
              </a:ext>
            </a:extLst>
          </p:cNvPr>
          <p:cNvSpPr>
            <a:spLocks noGrp="1"/>
          </p:cNvSpPr>
          <p:nvPr>
            <p:ph type="title"/>
          </p:nvPr>
        </p:nvSpPr>
        <p:spPr>
          <a:xfrm>
            <a:off x="3635896" y="274638"/>
            <a:ext cx="5050904" cy="1143000"/>
          </a:xfrm>
        </p:spPr>
        <p:txBody>
          <a:bodyPr/>
          <a:lstStyle/>
          <a:p>
            <a:r>
              <a:rPr lang="en-GB" dirty="0"/>
              <a:t>R&amp;D </a:t>
            </a:r>
          </a:p>
        </p:txBody>
      </p:sp>
      <p:pic>
        <p:nvPicPr>
          <p:cNvPr id="4" name="Picture 2" descr="C:\Users\sseaton\AppData\Local\Microsoft\Windows\Temporary Internet Files\Content.IE5\688ORDKY\UKNEQASLOGO2.gif">
            <a:extLst>
              <a:ext uri="{FF2B5EF4-FFF2-40B4-BE49-F238E27FC236}">
                <a16:creationId xmlns:a16="http://schemas.microsoft.com/office/drawing/2014/main" id="{2AEF31B2-8B34-4099-8EC0-FAF8B2B92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07950"/>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079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38ACC43-6EDB-44D8-882E-D689F8F3FB9C}"/>
              </a:ext>
            </a:extLst>
          </p:cNvPr>
          <p:cNvGraphicFramePr>
            <a:graphicFrameLocks noGrp="1" noChangeAspect="1"/>
          </p:cNvGraphicFramePr>
          <p:nvPr>
            <p:ph idx="1"/>
            <p:extLst>
              <p:ext uri="{D42A27DB-BD31-4B8C-83A1-F6EECF244321}">
                <p14:modId xmlns:p14="http://schemas.microsoft.com/office/powerpoint/2010/main" val="1530347134"/>
              </p:ext>
            </p:extLst>
          </p:nvPr>
        </p:nvGraphicFramePr>
        <p:xfrm>
          <a:off x="719572" y="-819472"/>
          <a:ext cx="7704856" cy="8158966"/>
        </p:xfrm>
        <a:graphic>
          <a:graphicData uri="http://schemas.openxmlformats.org/presentationml/2006/ole">
            <mc:AlternateContent xmlns:mc="http://schemas.openxmlformats.org/markup-compatibility/2006">
              <mc:Choice xmlns:v="urn:schemas-microsoft-com:vml" Requires="v">
                <p:oleObj spid="_x0000_s1042" name="Acrobat Document" r:id="rId4" imgW="3777861" imgH="5346331" progId="AcroExch.Document.DC">
                  <p:embed/>
                </p:oleObj>
              </mc:Choice>
              <mc:Fallback>
                <p:oleObj name="Acrobat Document" r:id="rId4" imgW="3777861" imgH="5346331" progId="AcroExch.Document.DC">
                  <p:embed/>
                  <p:pic>
                    <p:nvPicPr>
                      <p:cNvPr id="0" name=""/>
                      <p:cNvPicPr/>
                      <p:nvPr/>
                    </p:nvPicPr>
                    <p:blipFill>
                      <a:blip r:embed="rId5"/>
                      <a:stretch>
                        <a:fillRect/>
                      </a:stretch>
                    </p:blipFill>
                    <p:spPr>
                      <a:xfrm>
                        <a:off x="719572" y="-819472"/>
                        <a:ext cx="7704856" cy="8158966"/>
                      </a:xfrm>
                      <a:prstGeom prst="rect">
                        <a:avLst/>
                      </a:prstGeom>
                    </p:spPr>
                  </p:pic>
                </p:oleObj>
              </mc:Fallback>
            </mc:AlternateContent>
          </a:graphicData>
        </a:graphic>
      </p:graphicFrame>
    </p:spTree>
    <p:extLst>
      <p:ext uri="{BB962C8B-B14F-4D97-AF65-F5344CB8AC3E}">
        <p14:creationId xmlns:p14="http://schemas.microsoft.com/office/powerpoint/2010/main" val="2742262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588" y="1268760"/>
            <a:ext cx="8691884" cy="5112568"/>
          </a:xfrm>
        </p:spPr>
        <p:txBody>
          <a:bodyPr>
            <a:normAutofit fontScale="55000" lnSpcReduction="20000"/>
          </a:bodyPr>
          <a:lstStyle/>
          <a:p>
            <a:r>
              <a:rPr lang="en-GB" dirty="0"/>
              <a:t>Schemes satisfying these criteria are associated with improved between-laboratory comparability, both overall and in individual participating laboratories. </a:t>
            </a:r>
          </a:p>
          <a:p>
            <a:r>
              <a:rPr lang="en-GB" dirty="0"/>
              <a:t>Full and regular participation in appropriate external quality assessment schemes is therefore established as a necessary and integral part of the rational provision of a reliable clinical laboratory service .</a:t>
            </a:r>
          </a:p>
          <a:p>
            <a:r>
              <a:rPr lang="en-GB" dirty="0"/>
              <a:t> EQA should not be punitive:  should be viewed as educational and used as a tool to help direct improvement efforts in the laboratory. </a:t>
            </a:r>
          </a:p>
          <a:p>
            <a:r>
              <a:rPr lang="en-GB" dirty="0"/>
              <a:t>Is one of the critical elements of a laboratory quality management system.</a:t>
            </a:r>
          </a:p>
          <a:p>
            <a:r>
              <a:rPr lang="en-GB" dirty="0"/>
              <a:t>Is a system for objectively checking the laboratory’s performance using an external agency or facility.</a:t>
            </a:r>
          </a:p>
          <a:p>
            <a:r>
              <a:rPr lang="en-GB" dirty="0"/>
              <a:t>All laboratories should participate in an EQA process for all tests performed, whenever possible. </a:t>
            </a:r>
          </a:p>
          <a:p>
            <a:r>
              <a:rPr lang="en-GB" dirty="0"/>
              <a:t>Accredited laboratories are required to participate in EQA.</a:t>
            </a:r>
          </a:p>
          <a:p>
            <a:r>
              <a:rPr lang="en-GB" dirty="0"/>
              <a:t>There are several methods for conducting EQA; traditional proficiency testing is</a:t>
            </a:r>
          </a:p>
          <a:p>
            <a:r>
              <a:rPr lang="en-GB" dirty="0"/>
              <a:t>available for many tests, is cost-effective, and provides useful information.</a:t>
            </a:r>
          </a:p>
          <a:p>
            <a:r>
              <a:rPr lang="en-GB" dirty="0"/>
              <a:t>Where no EQA/PT other methods should be employed.</a:t>
            </a:r>
          </a:p>
          <a:p>
            <a:r>
              <a:rPr lang="en-GB" dirty="0"/>
              <a:t>There must be no difference in the treatment of a proficiency testing sample and a</a:t>
            </a:r>
          </a:p>
          <a:p>
            <a:r>
              <a:rPr lang="en-GB" dirty="0"/>
              <a:t>patient sample. </a:t>
            </a:r>
          </a:p>
          <a:p>
            <a:r>
              <a:rPr lang="en-GB" dirty="0"/>
              <a:t>Normal testing methods must be followed and the procedure must involve personnel who routinely perform the testing.</a:t>
            </a:r>
          </a:p>
          <a:p>
            <a:endParaRPr lang="en-GB" dirty="0"/>
          </a:p>
        </p:txBody>
      </p:sp>
      <p:sp>
        <p:nvSpPr>
          <p:cNvPr id="3" name="Title 2"/>
          <p:cNvSpPr>
            <a:spLocks noGrp="1"/>
          </p:cNvSpPr>
          <p:nvPr>
            <p:ph type="title"/>
          </p:nvPr>
        </p:nvSpPr>
        <p:spPr/>
        <p:txBody>
          <a:bodyPr/>
          <a:lstStyle/>
          <a:p>
            <a:r>
              <a:rPr lang="en-GB" dirty="0"/>
              <a:t>                       Summary</a:t>
            </a:r>
          </a:p>
        </p:txBody>
      </p:sp>
      <p:pic>
        <p:nvPicPr>
          <p:cNvPr id="4" name="Picture 2" descr="C:\Users\sseaton\AppData\Local\Microsoft\Windows\Temporary Internet Files\Content.IE5\688ORDKY\UKNEQASLOGO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07950"/>
            <a:ext cx="3219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 Single Corner Rectangle 4"/>
          <p:cNvSpPr/>
          <p:nvPr/>
        </p:nvSpPr>
        <p:spPr>
          <a:xfrm>
            <a:off x="909936" y="2091321"/>
            <a:ext cx="7776864" cy="1808162"/>
          </a:xfrm>
          <a:prstGeom prst="round1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n-GB" sz="2400" dirty="0" err="1">
                <a:latin typeface="Calibri" panose="020F0502020204030204" pitchFamily="34" charset="0"/>
                <a:cs typeface="Calibri" panose="020F0502020204030204" pitchFamily="34" charset="0"/>
              </a:rPr>
              <a:t>Ongoing</a:t>
            </a:r>
            <a:r>
              <a:rPr lang="en-GB" sz="2400" dirty="0">
                <a:latin typeface="Calibri" panose="020F0502020204030204" pitchFamily="34" charset="0"/>
                <a:cs typeface="Calibri" panose="020F0502020204030204" pitchFamily="34" charset="0"/>
              </a:rPr>
              <a:t> monitoring of EQA performance using an accredited EQA scheme will help to reduce laboratory errors, produce accurate patient test results and most importantly improve patient care.</a:t>
            </a:r>
          </a:p>
        </p:txBody>
      </p:sp>
    </p:spTree>
    <p:extLst>
      <p:ext uri="{BB962C8B-B14F-4D97-AF65-F5344CB8AC3E}">
        <p14:creationId xmlns:p14="http://schemas.microsoft.com/office/powerpoint/2010/main" val="3363962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000" dirty="0">
                <a:hlinkClick r:id="rId3"/>
              </a:rPr>
              <a:t>www.ukneqas.org.uk</a:t>
            </a:r>
            <a:endParaRPr lang="en-GB" sz="2000" dirty="0"/>
          </a:p>
          <a:p>
            <a:pPr marL="109728" indent="0">
              <a:buNone/>
            </a:pPr>
            <a:endParaRPr lang="en-GB" sz="2000" dirty="0"/>
          </a:p>
          <a:p>
            <a:r>
              <a:rPr lang="en-GB" sz="2000" dirty="0">
                <a:hlinkClick r:id="rId4"/>
              </a:rPr>
              <a:t>www.ukneqasmicro.org.uk</a:t>
            </a:r>
            <a:endParaRPr lang="en-GB" sz="2000" dirty="0"/>
          </a:p>
          <a:p>
            <a:pPr marL="109728" indent="0">
              <a:buNone/>
            </a:pPr>
            <a:endParaRPr lang="en-GB" sz="2000" dirty="0"/>
          </a:p>
          <a:p>
            <a:r>
              <a:rPr lang="en-GB" sz="2000" dirty="0"/>
              <a:t>Quality Assurance—Principles and Practices in a Microbiology Laboratory   J Snell</a:t>
            </a:r>
          </a:p>
          <a:p>
            <a:endParaRPr lang="en-GB" sz="2000" dirty="0"/>
          </a:p>
          <a:p>
            <a:pPr marL="109728" indent="0">
              <a:buNone/>
            </a:pPr>
            <a:r>
              <a:rPr lang="en-GB" sz="2000" dirty="0"/>
              <a:t>	Any queries happy to help: shila.seaton@phe.gov.uk</a:t>
            </a:r>
          </a:p>
          <a:p>
            <a:pPr marL="109728" indent="0">
              <a:buNone/>
            </a:pPr>
            <a:r>
              <a:rPr lang="en-GB" dirty="0"/>
              <a:t>		Thank you listening</a:t>
            </a:r>
          </a:p>
          <a:p>
            <a:pPr marL="109728" indent="0">
              <a:buNone/>
            </a:pPr>
            <a:r>
              <a:rPr lang="en-GB" dirty="0"/>
              <a:t>				</a:t>
            </a:r>
          </a:p>
        </p:txBody>
      </p:sp>
      <p:sp>
        <p:nvSpPr>
          <p:cNvPr id="3" name="Title 2"/>
          <p:cNvSpPr>
            <a:spLocks noGrp="1"/>
          </p:cNvSpPr>
          <p:nvPr>
            <p:ph type="title"/>
          </p:nvPr>
        </p:nvSpPr>
        <p:spPr/>
        <p:txBody>
          <a:bodyPr/>
          <a:lstStyle/>
          <a:p>
            <a:r>
              <a:rPr lang="en-GB" dirty="0"/>
              <a:t>Recommended sources for info</a:t>
            </a:r>
          </a:p>
        </p:txBody>
      </p:sp>
      <p:pic>
        <p:nvPicPr>
          <p:cNvPr id="4" name="Picture 3">
            <a:extLst>
              <a:ext uri="{FF2B5EF4-FFF2-40B4-BE49-F238E27FC236}">
                <a16:creationId xmlns:a16="http://schemas.microsoft.com/office/drawing/2014/main" id="{27CD15A0-CDE7-4908-9DF8-7C0714AB758F}"/>
              </a:ext>
            </a:extLst>
          </p:cNvPr>
          <p:cNvPicPr>
            <a:picLocks noChangeAspect="1"/>
          </p:cNvPicPr>
          <p:nvPr/>
        </p:nvPicPr>
        <p:blipFill>
          <a:blip r:embed="rId5"/>
          <a:stretch>
            <a:fillRect/>
          </a:stretch>
        </p:blipFill>
        <p:spPr>
          <a:xfrm>
            <a:off x="3347864" y="4817103"/>
            <a:ext cx="1772816" cy="1772816"/>
          </a:xfrm>
          <a:prstGeom prst="rect">
            <a:avLst/>
          </a:prstGeom>
        </p:spPr>
      </p:pic>
    </p:spTree>
    <p:extLst>
      <p:ext uri="{BB962C8B-B14F-4D97-AF65-F5344CB8AC3E}">
        <p14:creationId xmlns:p14="http://schemas.microsoft.com/office/powerpoint/2010/main" val="190195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457202" y="1772821"/>
            <a:ext cx="8229600" cy="4234467"/>
          </a:xfrm>
        </p:spPr>
        <p:txBody>
          <a:bodyPr>
            <a:normAutofit/>
          </a:bodyPr>
          <a:lstStyle/>
          <a:p>
            <a:pPr lvl="0"/>
            <a:r>
              <a:rPr lang="en-GB" sz="2800" dirty="0"/>
              <a:t>Clinical specimens are anonymously re-introduced back through the diagnostic laboratory process. </a:t>
            </a:r>
          </a:p>
          <a:p>
            <a:pPr lvl="0"/>
            <a:r>
              <a:rPr lang="en-GB" sz="2800" dirty="0"/>
              <a:t>Ensures the processes are: </a:t>
            </a:r>
          </a:p>
          <a:p>
            <a:pPr marL="342900" lvl="8" indent="-342900" rtl="0">
              <a:buSzPct val="100000"/>
              <a:buFont typeface="Wingdings" pitchFamily="2"/>
              <a:buChar char="v"/>
            </a:pPr>
            <a:r>
              <a:rPr lang="en-GB" sz="2800" dirty="0">
                <a:solidFill>
                  <a:srgbClr val="000000"/>
                </a:solidFill>
              </a:rPr>
              <a:t> operating at an acceptable level </a:t>
            </a:r>
          </a:p>
          <a:p>
            <a:pPr marL="457200" lvl="5" indent="-457200" rtl="0">
              <a:buSzPct val="100000"/>
              <a:buFont typeface="Wingdings" pitchFamily="2"/>
              <a:buChar char="v"/>
            </a:pPr>
            <a:r>
              <a:rPr lang="en-GB" sz="2800" dirty="0">
                <a:solidFill>
                  <a:srgbClr val="000000"/>
                </a:solidFill>
              </a:rPr>
              <a:t>monitors performance of staff and </a:t>
            </a:r>
          </a:p>
          <a:p>
            <a:pPr marL="457200" lvl="5" indent="-457200" rtl="0">
              <a:buSzPct val="100000"/>
              <a:buFont typeface="Wingdings" pitchFamily="2"/>
              <a:buChar char="v"/>
            </a:pPr>
            <a:r>
              <a:rPr lang="en-GB" sz="2800" dirty="0">
                <a:solidFill>
                  <a:srgbClr val="000000"/>
                </a:solidFill>
              </a:rPr>
              <a:t>monitors consistency of test procedures </a:t>
            </a:r>
          </a:p>
          <a:p>
            <a:pPr lvl="0"/>
            <a:endParaRPr lang="en-GB" sz="2800" dirty="0"/>
          </a:p>
        </p:txBody>
      </p:sp>
      <p:sp>
        <p:nvSpPr>
          <p:cNvPr id="3" name="Title 1"/>
          <p:cNvSpPr txBox="1">
            <a:spLocks noGrp="1"/>
          </p:cNvSpPr>
          <p:nvPr>
            <p:ph type="title"/>
          </p:nvPr>
        </p:nvSpPr>
        <p:spPr/>
        <p:txBody>
          <a:bodyPr anchorCtr="1">
            <a:normAutofit fontScale="90000"/>
          </a:bodyPr>
          <a:lstStyle/>
          <a:p>
            <a:pPr lvl="0" algn="ctr"/>
            <a:r>
              <a:rPr lang="en-GB" sz="3300"/>
              <a:t> </a:t>
            </a:r>
            <a:br>
              <a:rPr lang="en-GB" sz="3300"/>
            </a:br>
            <a:br>
              <a:rPr lang="en-GB" sz="3300"/>
            </a:br>
            <a:br>
              <a:rPr lang="en-GB" sz="3300"/>
            </a:br>
            <a:r>
              <a:rPr lang="en-GB" sz="3600"/>
              <a:t>Internal quality assessment (IQA)</a:t>
            </a:r>
            <a:br>
              <a:rPr lang="en-GB" sz="3600"/>
            </a:br>
            <a:endParaRPr lang="en-GB" sz="3600"/>
          </a:p>
        </p:txBody>
      </p:sp>
      <p:pic>
        <p:nvPicPr>
          <p:cNvPr id="4" name="Picture 2" descr="C:\Users\sseaton\AppData\Local\Microsoft\Windows\Temporary Internet Files\Content.IE5\688ORDKY\UKNEQASLOGO2.gif"/>
          <p:cNvPicPr>
            <a:picLocks noChangeAspect="1"/>
          </p:cNvPicPr>
          <p:nvPr/>
        </p:nvPicPr>
        <p:blipFill>
          <a:blip r:embed="rId3"/>
          <a:srcRect/>
          <a:stretch>
            <a:fillRect/>
          </a:stretch>
        </p:blipFill>
        <p:spPr>
          <a:xfrm>
            <a:off x="0" y="0"/>
            <a:ext cx="3219446" cy="980730"/>
          </a:xfrm>
          <a:prstGeom prst="rect">
            <a:avLst/>
          </a:prstGeom>
          <a:noFill/>
          <a:ln>
            <a:noFill/>
          </a:ln>
        </p:spPr>
      </p:pic>
    </p:spTree>
    <p:extLst>
      <p:ext uri="{BB962C8B-B14F-4D97-AF65-F5344CB8AC3E}">
        <p14:creationId xmlns:p14="http://schemas.microsoft.com/office/powerpoint/2010/main" val="3395723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457202" y="1772821"/>
            <a:ext cx="8229600" cy="4234467"/>
          </a:xfrm>
        </p:spPr>
        <p:txBody>
          <a:bodyPr>
            <a:normAutofit/>
          </a:bodyPr>
          <a:lstStyle/>
          <a:p>
            <a:pPr lvl="0"/>
            <a:r>
              <a:rPr lang="en-GB" dirty="0"/>
              <a:t> Provide inter-laboratory comparability, standardisation of diagnostic testing and fundamentally as an educational tool.</a:t>
            </a:r>
          </a:p>
          <a:p>
            <a:pPr lvl="0"/>
            <a:r>
              <a:rPr lang="en-GB" dirty="0"/>
              <a:t>Allows comparison of a laboratory’s competence in testing, to an external source.  </a:t>
            </a:r>
          </a:p>
          <a:p>
            <a:pPr lvl="0"/>
            <a:r>
              <a:rPr lang="en-GB" dirty="0"/>
              <a:t>A system for objectively checking the laboratory’s performance using an external provider.</a:t>
            </a:r>
          </a:p>
          <a:p>
            <a:pPr marL="109728" lvl="0" indent="0">
              <a:buNone/>
            </a:pPr>
            <a:endParaRPr lang="en-GB" dirty="0"/>
          </a:p>
        </p:txBody>
      </p:sp>
      <p:sp>
        <p:nvSpPr>
          <p:cNvPr id="3" name="Title 1"/>
          <p:cNvSpPr txBox="1">
            <a:spLocks noGrp="1"/>
          </p:cNvSpPr>
          <p:nvPr>
            <p:ph type="title"/>
          </p:nvPr>
        </p:nvSpPr>
        <p:spPr/>
        <p:txBody>
          <a:bodyPr anchorCtr="1">
            <a:normAutofit fontScale="90000"/>
          </a:bodyPr>
          <a:lstStyle/>
          <a:p>
            <a:pPr lvl="0" algn="ctr"/>
            <a:br>
              <a:rPr lang="en-GB" sz="3300"/>
            </a:br>
            <a:br>
              <a:rPr lang="en-GB" sz="3300"/>
            </a:br>
            <a:br>
              <a:rPr lang="en-GB" sz="3300"/>
            </a:br>
            <a:r>
              <a:rPr lang="en-GB" sz="3600"/>
              <a:t>External quality assessment (EQA)</a:t>
            </a:r>
            <a:br>
              <a:rPr lang="en-GB" sz="3600"/>
            </a:br>
            <a:endParaRPr lang="en-GB" sz="3600"/>
          </a:p>
        </p:txBody>
      </p:sp>
      <p:pic>
        <p:nvPicPr>
          <p:cNvPr id="4" name="Picture 2" descr="C:\Users\sseaton\AppData\Local\Microsoft\Windows\Temporary Internet Files\Content.IE5\688ORDKY\UKNEQASLOGO2.gif"/>
          <p:cNvPicPr>
            <a:picLocks noChangeAspect="1"/>
          </p:cNvPicPr>
          <p:nvPr/>
        </p:nvPicPr>
        <p:blipFill>
          <a:blip r:embed="rId3"/>
          <a:srcRect/>
          <a:stretch>
            <a:fillRect/>
          </a:stretch>
        </p:blipFill>
        <p:spPr>
          <a:xfrm>
            <a:off x="0" y="0"/>
            <a:ext cx="3219446" cy="980730"/>
          </a:xfrm>
          <a:prstGeom prst="rect">
            <a:avLst/>
          </a:prstGeom>
          <a:noFill/>
          <a:ln>
            <a:noFill/>
          </a:ln>
        </p:spPr>
      </p:pic>
    </p:spTree>
    <p:extLst>
      <p:ext uri="{BB962C8B-B14F-4D97-AF65-F5344CB8AC3E}">
        <p14:creationId xmlns:p14="http://schemas.microsoft.com/office/powerpoint/2010/main" val="2351708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0730"/>
            <a:ext cx="8229600" cy="4968550"/>
          </a:xfrm>
        </p:spPr>
        <p:txBody>
          <a:bodyPr>
            <a:noAutofit/>
          </a:bodyPr>
          <a:lstStyle/>
          <a:p>
            <a:pPr marL="109728" indent="0">
              <a:buNone/>
            </a:pPr>
            <a:r>
              <a:rPr lang="en-GB" sz="1800" b="1" dirty="0"/>
              <a:t> </a:t>
            </a:r>
            <a:endParaRPr lang="en-GB" sz="1800" dirty="0"/>
          </a:p>
          <a:p>
            <a:r>
              <a:rPr lang="en-GB" sz="1800" dirty="0"/>
              <a:t>1. Proficiency testing external provider sends unknown samples for testing to registered participating laboratories, and the results of all the laboratories are analysed, compared and reported to the laboratories.</a:t>
            </a:r>
          </a:p>
          <a:p>
            <a:pPr marL="109728" indent="0">
              <a:buNone/>
            </a:pPr>
            <a:endParaRPr lang="en-GB" sz="1800" dirty="0"/>
          </a:p>
          <a:p>
            <a:r>
              <a:rPr lang="en-GB" sz="1800" dirty="0"/>
              <a:t>2. Retesting slides that have been read previously are rechecked by a reference laboratory; samples that have been analysed are retested, allowing for inter-laboratory comparison.</a:t>
            </a:r>
          </a:p>
          <a:p>
            <a:pPr marL="109728" indent="0">
              <a:buNone/>
            </a:pPr>
            <a:endParaRPr lang="en-GB" sz="1800" dirty="0"/>
          </a:p>
          <a:p>
            <a:r>
              <a:rPr lang="en-GB" sz="1800" dirty="0"/>
              <a:t>3. On-site evaluation is usually carried when it is difficult to conduct traditional proficiency testing or to use the rechecking/retesting method.</a:t>
            </a:r>
          </a:p>
          <a:p>
            <a:r>
              <a:rPr lang="en-GB" sz="1800" dirty="0"/>
              <a:t> 4. Inter-laboratory comparison is the exchange of samples among a set of laboratories (round robin testing) for when no proficiency testing is available</a:t>
            </a:r>
          </a:p>
        </p:txBody>
      </p:sp>
      <p:sp>
        <p:nvSpPr>
          <p:cNvPr id="3" name="Title 2"/>
          <p:cNvSpPr>
            <a:spLocks noGrp="1"/>
          </p:cNvSpPr>
          <p:nvPr>
            <p:ph type="title"/>
          </p:nvPr>
        </p:nvSpPr>
        <p:spPr/>
        <p:txBody>
          <a:bodyPr/>
          <a:lstStyle/>
          <a:p>
            <a:pPr algn="ctr"/>
            <a:r>
              <a:rPr lang="en-GB" dirty="0"/>
              <a:t>       </a:t>
            </a:r>
            <a:r>
              <a:rPr lang="en-GB" sz="3600" dirty="0"/>
              <a:t>Types of EQA</a:t>
            </a:r>
          </a:p>
        </p:txBody>
      </p:sp>
      <p:pic>
        <p:nvPicPr>
          <p:cNvPr id="4" name="Picture 2" descr="C:\Users\sseaton\AppData\Local\Microsoft\Windows\Temporary Internet Files\Content.IE5\688ORDKY\UKNEQASLOGO2.gif"/>
          <p:cNvPicPr>
            <a:picLocks noChangeAspect="1"/>
          </p:cNvPicPr>
          <p:nvPr/>
        </p:nvPicPr>
        <p:blipFill>
          <a:blip r:embed="rId3"/>
          <a:srcRect/>
          <a:stretch>
            <a:fillRect/>
          </a:stretch>
        </p:blipFill>
        <p:spPr>
          <a:xfrm>
            <a:off x="0" y="0"/>
            <a:ext cx="3219446" cy="980730"/>
          </a:xfrm>
          <a:prstGeom prst="rect">
            <a:avLst/>
          </a:prstGeom>
          <a:noFill/>
          <a:ln>
            <a:noFill/>
          </a:ln>
        </p:spPr>
      </p:pic>
    </p:spTree>
    <p:extLst>
      <p:ext uri="{BB962C8B-B14F-4D97-AF65-F5344CB8AC3E}">
        <p14:creationId xmlns:p14="http://schemas.microsoft.com/office/powerpoint/2010/main" val="4728962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2816"/>
            <a:ext cx="8229600" cy="4525963"/>
          </a:xfrm>
        </p:spPr>
        <p:txBody>
          <a:bodyPr/>
          <a:lstStyle/>
          <a:p>
            <a:r>
              <a:rPr lang="en-GB" dirty="0"/>
              <a:t>UK NEQAS comprises a network of &gt;400 EQA programmes</a:t>
            </a:r>
          </a:p>
          <a:p>
            <a:endParaRPr lang="en-GB" dirty="0"/>
          </a:p>
          <a:p>
            <a:r>
              <a:rPr lang="en-GB" dirty="0"/>
              <a:t>Operating from &gt;20 centres</a:t>
            </a:r>
          </a:p>
          <a:p>
            <a:pPr lvl="1"/>
            <a:r>
              <a:rPr lang="en-GB" dirty="0"/>
              <a:t>Based at major hospitals, research institutions and universities</a:t>
            </a:r>
          </a:p>
          <a:p>
            <a:pPr lvl="1"/>
            <a:endParaRPr lang="en-GB" dirty="0"/>
          </a:p>
          <a:p>
            <a:r>
              <a:rPr lang="en-GB" dirty="0"/>
              <a:t>Aim: to improve patient care</a:t>
            </a:r>
          </a:p>
          <a:p>
            <a:pPr lvl="1"/>
            <a:r>
              <a:rPr lang="en-GB" dirty="0"/>
              <a:t>Through monitoring the quality of testing &amp; reporting</a:t>
            </a:r>
          </a:p>
        </p:txBody>
      </p:sp>
      <p:sp>
        <p:nvSpPr>
          <p:cNvPr id="3" name="Title 2"/>
          <p:cNvSpPr>
            <a:spLocks noGrp="1"/>
          </p:cNvSpPr>
          <p:nvPr>
            <p:ph type="title"/>
          </p:nvPr>
        </p:nvSpPr>
        <p:spPr/>
        <p:txBody>
          <a:bodyPr>
            <a:normAutofit fontScale="90000"/>
          </a:bodyPr>
          <a:lstStyle/>
          <a:p>
            <a:pPr algn="ctr"/>
            <a:r>
              <a:rPr lang="en-GB" dirty="0"/>
              <a:t>UK National External Quality Assessment Service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2" y="6064375"/>
            <a:ext cx="3225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078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4"/>
          <p:cNvSpPr>
            <a:spLocks noGrp="1" noChangeArrowheads="1"/>
          </p:cNvSpPr>
          <p:nvPr>
            <p:ph type="title"/>
          </p:nvPr>
        </p:nvSpPr>
        <p:spPr/>
        <p:txBody>
          <a:bodyPr/>
          <a:lstStyle/>
          <a:p>
            <a:pPr eaLnBrk="1" hangingPunct="1"/>
            <a:r>
              <a:rPr lang="en-GB" sz="4000" dirty="0"/>
              <a:t>UK NEQAS Divisions</a:t>
            </a:r>
            <a:br>
              <a:rPr lang="en-GB" sz="4000" dirty="0"/>
            </a:br>
            <a:r>
              <a:rPr lang="en-GB" sz="2400" b="1" dirty="0">
                <a:solidFill>
                  <a:srgbClr val="0000CC"/>
                </a:solidFill>
              </a:rPr>
              <a:t>website: ukneqas.org.uk</a:t>
            </a:r>
          </a:p>
        </p:txBody>
      </p:sp>
      <p:graphicFrame>
        <p:nvGraphicFramePr>
          <p:cNvPr id="70700" name="Group 44"/>
          <p:cNvGraphicFramePr>
            <a:graphicFrameLocks noGrp="1"/>
          </p:cNvGraphicFramePr>
          <p:nvPr>
            <p:ph type="tbl" idx="1"/>
            <p:extLst>
              <p:ext uri="{D42A27DB-BD31-4B8C-83A1-F6EECF244321}">
                <p14:modId xmlns:p14="http://schemas.microsoft.com/office/powerpoint/2010/main" val="4043387994"/>
              </p:ext>
            </p:extLst>
          </p:nvPr>
        </p:nvGraphicFramePr>
        <p:xfrm>
          <a:off x="539552" y="1417638"/>
          <a:ext cx="8085584" cy="4819673"/>
        </p:xfrm>
        <a:graphic>
          <a:graphicData uri="http://schemas.openxmlformats.org/drawingml/2006/table">
            <a:tbl>
              <a:tblPr/>
              <a:tblGrid>
                <a:gridCol w="3278529">
                  <a:extLst>
                    <a:ext uri="{9D8B030D-6E8A-4147-A177-3AD203B41FA5}">
                      <a16:colId xmlns:a16="http://schemas.microsoft.com/office/drawing/2014/main" val="20000"/>
                    </a:ext>
                  </a:extLst>
                </a:gridCol>
                <a:gridCol w="4807055">
                  <a:extLst>
                    <a:ext uri="{9D8B030D-6E8A-4147-A177-3AD203B41FA5}">
                      <a16:colId xmlns:a16="http://schemas.microsoft.com/office/drawing/2014/main" val="20001"/>
                    </a:ext>
                  </a:extLst>
                </a:gridCol>
              </a:tblGrid>
              <a:tr h="96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rPr>
                        <a:t>Clinical Chemistry</a:t>
                      </a:r>
                      <a:endParaRPr kumimoji="0" lang="en-GB"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blood chemical components: cardiac markers, drug assays, peptide hormones, trace elements</a:t>
                      </a:r>
                      <a:endParaRPr kumimoji="0" lang="en-GB"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rPr>
                        <a:t>Genomics and reproductive Science</a:t>
                      </a:r>
                      <a:endParaRPr kumimoji="0" lang="en-GB"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cytogenetics and molecular genetic analysis</a:t>
                      </a:r>
                      <a:endParaRPr kumimoji="0" lang="en-GB"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rPr>
                        <a:t>Haematology</a:t>
                      </a:r>
                      <a:endParaRPr kumimoji="0" lang="en-GB"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blood cellular components, blood grouping, blood coagulation, </a:t>
                      </a:r>
                      <a:r>
                        <a:rPr kumimoji="0" lang="en-US" sz="1800" b="0" i="0" u="none" strike="noStrike" cap="none" normalizeH="0" baseline="0" dirty="0" err="1">
                          <a:ln>
                            <a:noFill/>
                          </a:ln>
                          <a:solidFill>
                            <a:schemeClr val="tx1"/>
                          </a:solidFill>
                          <a:effectLst/>
                          <a:latin typeface="Arial" pitchFamily="34" charset="0"/>
                        </a:rPr>
                        <a:t>haematinics</a:t>
                      </a:r>
                      <a:r>
                        <a:rPr kumimoji="0" lang="en-US" sz="1800" b="0" i="0" u="none" strike="noStrike" cap="none" normalizeH="0" baseline="0" dirty="0">
                          <a:ln>
                            <a:noFill/>
                          </a:ln>
                          <a:solidFill>
                            <a:schemeClr val="tx1"/>
                          </a:solidFill>
                          <a:effectLst/>
                          <a:latin typeface="Arial" pitchFamily="34" charset="0"/>
                        </a:rPr>
                        <a:t>, </a:t>
                      </a:r>
                      <a:r>
                        <a:rPr kumimoji="0" lang="en-US" sz="1800" b="0" i="0" u="none" strike="noStrike" cap="none" normalizeH="0" baseline="0" dirty="0" err="1">
                          <a:ln>
                            <a:noFill/>
                          </a:ln>
                          <a:solidFill>
                            <a:schemeClr val="tx1"/>
                          </a:solidFill>
                          <a:effectLst/>
                          <a:latin typeface="Arial" pitchFamily="34" charset="0"/>
                        </a:rPr>
                        <a:t>feto</a:t>
                      </a:r>
                      <a:r>
                        <a:rPr kumimoji="0" lang="en-US" sz="1800" b="0" i="0" u="none" strike="noStrike" cap="none" normalizeH="0" baseline="0" dirty="0">
                          <a:ln>
                            <a:noFill/>
                          </a:ln>
                          <a:solidFill>
                            <a:schemeClr val="tx1"/>
                          </a:solidFill>
                          <a:effectLst/>
                          <a:latin typeface="Arial" pitchFamily="34" charset="0"/>
                        </a:rPr>
                        <a:t>-maternal </a:t>
                      </a:r>
                      <a:r>
                        <a:rPr kumimoji="0" lang="en-US" sz="1800" b="0" i="0" u="none" strike="noStrike" cap="none" normalizeH="0" baseline="0" dirty="0" err="1">
                          <a:ln>
                            <a:noFill/>
                          </a:ln>
                          <a:solidFill>
                            <a:schemeClr val="tx1"/>
                          </a:solidFill>
                          <a:effectLst/>
                          <a:latin typeface="Arial" pitchFamily="34" charset="0"/>
                        </a:rPr>
                        <a:t>haemorrhage</a:t>
                      </a:r>
                      <a:r>
                        <a:rPr kumimoji="0" lang="en-US" sz="1800" b="0" i="0" u="none" strike="noStrike" cap="none" normalizeH="0" baseline="0" dirty="0">
                          <a:ln>
                            <a:noFill/>
                          </a:ln>
                          <a:solidFill>
                            <a:schemeClr val="tx1"/>
                          </a:solidFill>
                          <a:effectLst/>
                          <a:latin typeface="Arial" pitchFamily="34" charset="0"/>
                        </a:rPr>
                        <a:t>, l</a:t>
                      </a:r>
                      <a:r>
                        <a:rPr kumimoji="0" lang="en-GB" sz="1800" b="0" i="0" u="none" strike="noStrike" cap="none" normalizeH="0" baseline="0" dirty="0" err="1">
                          <a:ln>
                            <a:noFill/>
                          </a:ln>
                          <a:solidFill>
                            <a:schemeClr val="tx1"/>
                          </a:solidFill>
                          <a:effectLst/>
                          <a:latin typeface="Arial" pitchFamily="34" charset="0"/>
                        </a:rPr>
                        <a:t>eucocyte</a:t>
                      </a:r>
                      <a:r>
                        <a:rPr kumimoji="0" lang="en-GB" sz="1800" b="0" i="0" u="none" strike="noStrike" cap="none" normalizeH="0" baseline="0" dirty="0">
                          <a:ln>
                            <a:noFill/>
                          </a:ln>
                          <a:solidFill>
                            <a:schemeClr val="tx1"/>
                          </a:solidFill>
                          <a:effectLst/>
                          <a:latin typeface="Arial" pitchFamily="34" charset="0"/>
                        </a:rPr>
                        <a:t> </a:t>
                      </a:r>
                      <a:r>
                        <a:rPr kumimoji="0" lang="en-GB" sz="1800" b="0" i="0" u="none" strike="noStrike" cap="none" normalizeH="0" baseline="0" dirty="0" err="1">
                          <a:ln>
                            <a:noFill/>
                          </a:ln>
                          <a:solidFill>
                            <a:schemeClr val="tx1"/>
                          </a:solidFill>
                          <a:effectLst/>
                          <a:latin typeface="Arial" pitchFamily="34" charset="0"/>
                        </a:rPr>
                        <a:t>Immunophenotyping</a:t>
                      </a:r>
                      <a:endParaRPr kumimoji="0" lang="en-GB"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rPr>
                        <a:t>Cellular pathology</a:t>
                      </a:r>
                      <a:endParaRPr kumimoji="0" lang="en-GB" sz="24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structure and function of body tissues</a:t>
                      </a:r>
                      <a:endParaRPr kumimoji="0" lang="en-GB" sz="1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6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pitchFamily="34" charset="0"/>
                        </a:rPr>
                        <a:t>Immunology and immunocytochemistry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rPr>
                        <a:t>components of the immune system in blood, histocompatibility and immunogenetics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3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rPr>
                        <a:t>Microbiology</a:t>
                      </a:r>
                      <a:endParaRPr kumimoji="0" lang="en-GB" sz="2400" b="0"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Infectious microbiological agents, parasites &amp; antibiotics/antifungal assays</a:t>
                      </a:r>
                      <a:endParaRPr kumimoji="0" lang="en-GB"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6058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8|0.8|2|0.4|0.6|0.4|0.2|0.3|0.3|0.4"/>
</p:tagLst>
</file>

<file path=ppt/tags/tag2.xml><?xml version="1.0" encoding="utf-8"?>
<p:tagLst xmlns:a="http://schemas.openxmlformats.org/drawingml/2006/main" xmlns:r="http://schemas.openxmlformats.org/officeDocument/2006/relationships" xmlns:p="http://schemas.openxmlformats.org/presentationml/2006/main">
  <p:tag name="TIMING" val="|0|0.4|0.2|0.2|0.2|0.1|0.3"/>
</p:tagLst>
</file>

<file path=ppt/tags/tag3.xml><?xml version="1.0" encoding="utf-8"?>
<p:tagLst xmlns:a="http://schemas.openxmlformats.org/drawingml/2006/main" xmlns:r="http://schemas.openxmlformats.org/officeDocument/2006/relationships" xmlns:p="http://schemas.openxmlformats.org/presentationml/2006/main">
  <p:tag name="TIMING" val="|3.2|7.5|10.6|11.4|5.2|12.3|3.8"/>
</p:tagLst>
</file>

<file path=ppt/tags/tag4.xml><?xml version="1.0" encoding="utf-8"?>
<p:tagLst xmlns:a="http://schemas.openxmlformats.org/drawingml/2006/main" xmlns:r="http://schemas.openxmlformats.org/officeDocument/2006/relationships" xmlns:p="http://schemas.openxmlformats.org/presentationml/2006/main">
  <p:tag name="TIMING" val="|8.2|1.8|2.1|1.9|3.5|1|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2202</TotalTime>
  <Words>2303</Words>
  <Application>Microsoft Office PowerPoint</Application>
  <PresentationFormat>On-screen Show (4:3)</PresentationFormat>
  <Paragraphs>463</Paragraphs>
  <Slides>45</Slides>
  <Notes>44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8" baseType="lpstr">
      <vt:lpstr>Arial</vt:lpstr>
      <vt:lpstr>Britannic Bold</vt:lpstr>
      <vt:lpstr>BrownStd</vt:lpstr>
      <vt:lpstr>Calibri</vt:lpstr>
      <vt:lpstr>Lucida Sans</vt:lpstr>
      <vt:lpstr>Lucida Sans Unicode</vt:lpstr>
      <vt:lpstr>Times New Roman</vt:lpstr>
      <vt:lpstr>Verdana</vt:lpstr>
      <vt:lpstr>Wingdings</vt:lpstr>
      <vt:lpstr>Wingdings 2</vt:lpstr>
      <vt:lpstr>Wingdings 3</vt:lpstr>
      <vt:lpstr>Concourse</vt:lpstr>
      <vt:lpstr>Acrobat Document</vt:lpstr>
      <vt:lpstr>UK NEQAS- in a nutshell</vt:lpstr>
      <vt:lpstr> Quality Assurance</vt:lpstr>
      <vt:lpstr>PowerPoint Presentation</vt:lpstr>
      <vt:lpstr>   Internal quality control (IQC) </vt:lpstr>
      <vt:lpstr>    Internal quality assessment (IQA) </vt:lpstr>
      <vt:lpstr>   External quality assessment (EQA) </vt:lpstr>
      <vt:lpstr>       Types of EQA</vt:lpstr>
      <vt:lpstr>UK National External Quality Assessment Service</vt:lpstr>
      <vt:lpstr>UK NEQAS Divisions website: ukneqas.org.uk</vt:lpstr>
      <vt:lpstr>PowerPoint Presentation</vt:lpstr>
      <vt:lpstr>PowerPoint Presentation</vt:lpstr>
      <vt:lpstr>The Philosophy of UK NEQAS for Microbiology</vt:lpstr>
      <vt:lpstr>Features and Benefits of UK NEQAS for Microbiology  1</vt:lpstr>
      <vt:lpstr>Features and Benefits of UK NEQAS for Microbiology   2</vt:lpstr>
      <vt:lpstr>PowerPoint Presentation</vt:lpstr>
      <vt:lpstr>       Pitfalls of using EQA to validate a quality system</vt:lpstr>
      <vt:lpstr>         Pitfalls of using EQA to validate a quality system</vt:lpstr>
      <vt:lpstr>Total Testing Process</vt:lpstr>
      <vt:lpstr>     What are the Challenges?</vt:lpstr>
      <vt:lpstr>Plebani 2006</vt:lpstr>
      <vt:lpstr>Most errors are not in the analytical phase</vt:lpstr>
      <vt:lpstr>Analytical errors</vt:lpstr>
      <vt:lpstr> Post analytical errors  </vt:lpstr>
      <vt:lpstr>         Cognitive errors</vt:lpstr>
      <vt:lpstr>                 Non-cognitive errors</vt:lpstr>
      <vt:lpstr>                    Impact of laboratory errors (on post post-analytical phase)</vt:lpstr>
      <vt:lpstr>PowerPoint Presentation</vt:lpstr>
      <vt:lpstr>PREPQ: End to End Quality</vt:lpstr>
      <vt:lpstr>PowerPoint Presentation</vt:lpstr>
      <vt:lpstr>PowerPoint Presentation</vt:lpstr>
      <vt:lpstr>Methods in identification: bacteriology</vt:lpstr>
      <vt:lpstr> Method capture Bacteriology </vt:lpstr>
      <vt:lpstr>     Method capture  Molecular            Virology</vt:lpstr>
      <vt:lpstr>PowerPoint Presentation</vt:lpstr>
      <vt:lpstr>Streptococcus mutans:  in bacteriology scheme</vt:lpstr>
      <vt:lpstr>TAT: General bacteriology scheme  2019</vt:lpstr>
      <vt:lpstr>PowerPoint Presentation</vt:lpstr>
      <vt:lpstr>                       Interpretive comments EQA </vt:lpstr>
      <vt:lpstr>Global Collaborations</vt:lpstr>
      <vt:lpstr> Educational</vt:lpstr>
      <vt:lpstr> Educational: teaching workshops</vt:lpstr>
      <vt:lpstr>R&amp;D </vt:lpstr>
      <vt:lpstr>PowerPoint Presentation</vt:lpstr>
      <vt:lpstr>                       Summary</vt:lpstr>
      <vt:lpstr>Recommended sources for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EQA- what does this mean?</dc:title>
  <dc:creator>Shila Seaton</dc:creator>
  <cp:lastModifiedBy>BHOGAL, Manpreet (NHS KENT AND MEDWAY CCG)</cp:lastModifiedBy>
  <cp:revision>129</cp:revision>
  <cp:lastPrinted>2020-12-01T12:20:40Z</cp:lastPrinted>
  <dcterms:created xsi:type="dcterms:W3CDTF">2017-11-06T23:40:31Z</dcterms:created>
  <dcterms:modified xsi:type="dcterms:W3CDTF">2022-06-14T21:18:40Z</dcterms:modified>
</cp:coreProperties>
</file>